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  <p:sldMasterId id="2147483656" r:id="rId3"/>
    <p:sldMasterId id="2147483657" r:id="rId4"/>
    <p:sldMasterId id="2147483658" r:id="rId5"/>
  </p:sldMasterIdLst>
  <p:notesMasterIdLst>
    <p:notesMasterId r:id="rId89"/>
  </p:notesMasterIdLst>
  <p:handoutMasterIdLst>
    <p:handoutMasterId r:id="rId90"/>
  </p:handoutMasterIdLst>
  <p:sldIdLst>
    <p:sldId id="525" r:id="rId6"/>
    <p:sldId id="697" r:id="rId7"/>
    <p:sldId id="698" r:id="rId8"/>
    <p:sldId id="575" r:id="rId9"/>
    <p:sldId id="699" r:id="rId10"/>
    <p:sldId id="700" r:id="rId11"/>
    <p:sldId id="701" r:id="rId12"/>
    <p:sldId id="702" r:id="rId13"/>
    <p:sldId id="647" r:id="rId14"/>
    <p:sldId id="648" r:id="rId15"/>
    <p:sldId id="649" r:id="rId16"/>
    <p:sldId id="650" r:id="rId17"/>
    <p:sldId id="651" r:id="rId18"/>
    <p:sldId id="652" r:id="rId19"/>
    <p:sldId id="653" r:id="rId20"/>
    <p:sldId id="655" r:id="rId21"/>
    <p:sldId id="703" r:id="rId22"/>
    <p:sldId id="704" r:id="rId23"/>
    <p:sldId id="658" r:id="rId24"/>
    <p:sldId id="672" r:id="rId25"/>
    <p:sldId id="659" r:id="rId26"/>
    <p:sldId id="671" r:id="rId27"/>
    <p:sldId id="660" r:id="rId28"/>
    <p:sldId id="673" r:id="rId29"/>
    <p:sldId id="661" r:id="rId30"/>
    <p:sldId id="674" r:id="rId31"/>
    <p:sldId id="662" r:id="rId32"/>
    <p:sldId id="675" r:id="rId33"/>
    <p:sldId id="663" r:id="rId34"/>
    <p:sldId id="676" r:id="rId35"/>
    <p:sldId id="664" r:id="rId36"/>
    <p:sldId id="669" r:id="rId37"/>
    <p:sldId id="665" r:id="rId38"/>
    <p:sldId id="670" r:id="rId39"/>
    <p:sldId id="680" r:id="rId40"/>
    <p:sldId id="681" r:id="rId41"/>
    <p:sldId id="666" r:id="rId42"/>
    <p:sldId id="677" r:id="rId43"/>
    <p:sldId id="667" r:id="rId44"/>
    <p:sldId id="678" r:id="rId45"/>
    <p:sldId id="682" r:id="rId46"/>
    <p:sldId id="590" r:id="rId47"/>
    <p:sldId id="630" r:id="rId48"/>
    <p:sldId id="645" r:id="rId49"/>
    <p:sldId id="591" r:id="rId50"/>
    <p:sldId id="592" r:id="rId51"/>
    <p:sldId id="636" r:id="rId52"/>
    <p:sldId id="637" r:id="rId53"/>
    <p:sldId id="638" r:id="rId54"/>
    <p:sldId id="639" r:id="rId55"/>
    <p:sldId id="640" r:id="rId56"/>
    <p:sldId id="634" r:id="rId57"/>
    <p:sldId id="643" r:id="rId58"/>
    <p:sldId id="644" r:id="rId59"/>
    <p:sldId id="711" r:id="rId60"/>
    <p:sldId id="632" r:id="rId61"/>
    <p:sldId id="641" r:id="rId62"/>
    <p:sldId id="642" r:id="rId63"/>
    <p:sldId id="602" r:id="rId64"/>
    <p:sldId id="603" r:id="rId65"/>
    <p:sldId id="604" r:id="rId66"/>
    <p:sldId id="605" r:id="rId67"/>
    <p:sldId id="606" r:id="rId68"/>
    <p:sldId id="607" r:id="rId69"/>
    <p:sldId id="683" r:id="rId70"/>
    <p:sldId id="684" r:id="rId71"/>
    <p:sldId id="685" r:id="rId72"/>
    <p:sldId id="686" r:id="rId73"/>
    <p:sldId id="484" r:id="rId74"/>
    <p:sldId id="712" r:id="rId75"/>
    <p:sldId id="713" r:id="rId76"/>
    <p:sldId id="714" r:id="rId77"/>
    <p:sldId id="715" r:id="rId78"/>
    <p:sldId id="716" r:id="rId79"/>
    <p:sldId id="717" r:id="rId80"/>
    <p:sldId id="687" r:id="rId81"/>
    <p:sldId id="691" r:id="rId82"/>
    <p:sldId id="692" r:id="rId83"/>
    <p:sldId id="694" r:id="rId84"/>
    <p:sldId id="695" r:id="rId85"/>
    <p:sldId id="557" r:id="rId86"/>
    <p:sldId id="631" r:id="rId87"/>
    <p:sldId id="710" r:id="rId8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336600"/>
    <a:srgbClr val="008000"/>
    <a:srgbClr val="000066"/>
    <a:srgbClr val="003399"/>
    <a:srgbClr val="CCFFCC"/>
    <a:srgbClr val="FF0000"/>
    <a:srgbClr val="CC0000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6699" autoAdjust="0"/>
    <p:restoredTop sz="94660"/>
  </p:normalViewPr>
  <p:slideViewPr>
    <p:cSldViewPr>
      <p:cViewPr varScale="1">
        <p:scale>
          <a:sx n="65" d="100"/>
          <a:sy n="65" d="100"/>
        </p:scale>
        <p:origin x="-199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92" y="21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84" Type="http://schemas.openxmlformats.org/officeDocument/2006/relationships/slide" Target="slides/slide79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slide" Target="slides/slide82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handoutMaster" Target="handoutMasters/handoutMaster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/>
          </a:p>
        </p:txBody>
      </p:sp>
      <p:sp>
        <p:nvSpPr>
          <p:cNvPr id="222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222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F13256-B697-4C03-983D-529865EDFF6D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/>
          </a:p>
        </p:txBody>
      </p:sp>
      <p:sp>
        <p:nvSpPr>
          <p:cNvPr id="706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095B3D-3EB6-4F32-894F-CC5C7716D860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F83E1C-8288-406D-82EB-FA4BEE981DE7}" type="slidenum">
              <a:rPr lang="pt-BR"/>
              <a:pPr/>
              <a:t>1</a:t>
            </a:fld>
            <a:endParaRPr lang="pt-BR"/>
          </a:p>
        </p:txBody>
      </p:sp>
      <p:sp>
        <p:nvSpPr>
          <p:cNvPr id="567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B09F9A-63DA-4F59-8004-6D183E901240}" type="slidenum">
              <a:rPr lang="pt-BR"/>
              <a:pPr/>
              <a:t>19</a:t>
            </a:fld>
            <a:endParaRPr lang="pt-BR"/>
          </a:p>
        </p:txBody>
      </p:sp>
      <p:sp>
        <p:nvSpPr>
          <p:cNvPr id="7690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38A672-82D1-4F5B-A4AA-C2C515B3B5D7}" type="slidenum">
              <a:rPr lang="pt-BR"/>
              <a:pPr/>
              <a:t>21</a:t>
            </a:fld>
            <a:endParaRPr lang="pt-BR"/>
          </a:p>
        </p:txBody>
      </p:sp>
      <p:sp>
        <p:nvSpPr>
          <p:cNvPr id="7710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F2015C-2546-4F9F-86FA-CF9A94D3C086}" type="slidenum">
              <a:rPr lang="pt-BR"/>
              <a:pPr/>
              <a:t>22</a:t>
            </a:fld>
            <a:endParaRPr lang="pt-BR"/>
          </a:p>
        </p:txBody>
      </p:sp>
      <p:sp>
        <p:nvSpPr>
          <p:cNvPr id="789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FB7B09-8314-47F5-B05B-C855AF19BADC}" type="slidenum">
              <a:rPr lang="pt-BR"/>
              <a:pPr/>
              <a:t>31</a:t>
            </a:fld>
            <a:endParaRPr lang="pt-BR"/>
          </a:p>
        </p:txBody>
      </p:sp>
      <p:sp>
        <p:nvSpPr>
          <p:cNvPr id="7772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E7291C-D6BB-41B5-A6FD-E1EC2D7C0C07}" type="slidenum">
              <a:rPr lang="pt-BR"/>
              <a:pPr/>
              <a:t>32</a:t>
            </a:fld>
            <a:endParaRPr lang="pt-BR"/>
          </a:p>
        </p:txBody>
      </p:sp>
      <p:sp>
        <p:nvSpPr>
          <p:cNvPr id="783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E74D73-9C95-470D-B159-744E2BCE3C52}" type="slidenum">
              <a:rPr lang="pt-BR"/>
              <a:pPr/>
              <a:t>34</a:t>
            </a:fld>
            <a:endParaRPr lang="pt-BR"/>
          </a:p>
        </p:txBody>
      </p:sp>
      <p:sp>
        <p:nvSpPr>
          <p:cNvPr id="785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75107A-94B3-4184-9AFA-B8371EE924B5}" type="slidenum">
              <a:rPr lang="pt-BR"/>
              <a:pPr/>
              <a:t>47</a:t>
            </a:fld>
            <a:endParaRPr lang="pt-BR"/>
          </a:p>
        </p:txBody>
      </p:sp>
      <p:sp>
        <p:nvSpPr>
          <p:cNvPr id="7239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DCF43D-7C66-4B53-85C0-B13F86BD054D}" type="slidenum">
              <a:rPr lang="pt-BR"/>
              <a:pPr/>
              <a:t>48</a:t>
            </a:fld>
            <a:endParaRPr lang="pt-BR"/>
          </a:p>
        </p:txBody>
      </p:sp>
      <p:sp>
        <p:nvSpPr>
          <p:cNvPr id="7260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A16B87-91B6-4928-886A-47A5B5C80E69}" type="slidenum">
              <a:rPr lang="pt-BR"/>
              <a:pPr/>
              <a:t>49</a:t>
            </a:fld>
            <a:endParaRPr lang="pt-BR"/>
          </a:p>
        </p:txBody>
      </p:sp>
      <p:sp>
        <p:nvSpPr>
          <p:cNvPr id="7280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DFF66F-44C0-40FF-8664-08BC82F349C5}" type="slidenum">
              <a:rPr lang="pt-BR"/>
              <a:pPr/>
              <a:t>50</a:t>
            </a:fld>
            <a:endParaRPr lang="pt-BR"/>
          </a:p>
        </p:txBody>
      </p:sp>
      <p:sp>
        <p:nvSpPr>
          <p:cNvPr id="7301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3CAC7F-34FB-4EAE-93FA-93F4EBA5EEAC}" type="slidenum">
              <a:rPr lang="pt-BR"/>
              <a:pPr/>
              <a:t>9</a:t>
            </a:fld>
            <a:endParaRPr lang="pt-BR"/>
          </a:p>
        </p:txBody>
      </p:sp>
      <p:sp>
        <p:nvSpPr>
          <p:cNvPr id="7464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089F38-6E37-4CC2-8FD9-ADB9B4F4145A}" type="slidenum">
              <a:rPr lang="pt-BR"/>
              <a:pPr/>
              <a:t>51</a:t>
            </a:fld>
            <a:endParaRPr lang="pt-BR"/>
          </a:p>
        </p:txBody>
      </p:sp>
      <p:sp>
        <p:nvSpPr>
          <p:cNvPr id="7321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4D379-423A-4E65-AE74-6148D63DBBB3}" type="slidenum">
              <a:rPr lang="pt-BR"/>
              <a:pPr/>
              <a:t>52</a:t>
            </a:fld>
            <a:endParaRPr lang="pt-BR"/>
          </a:p>
        </p:txBody>
      </p:sp>
      <p:sp>
        <p:nvSpPr>
          <p:cNvPr id="7198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DF09CB-8228-498F-AEA5-14AA3BD17546}" type="slidenum">
              <a:rPr lang="pt-BR"/>
              <a:pPr/>
              <a:t>76</a:t>
            </a:fld>
            <a:endParaRPr lang="pt-BR"/>
          </a:p>
        </p:txBody>
      </p:sp>
      <p:sp>
        <p:nvSpPr>
          <p:cNvPr id="808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6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08964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5830D4A-F2BB-433B-8061-86067E14F00E}" type="slidenum">
              <a:rPr lang="pt-BR" sz="1200">
                <a:sym typeface="Wingdings" pitchFamily="2" charset="2"/>
              </a:rPr>
              <a:pPr algn="r"/>
              <a:t>76</a:t>
            </a:fld>
            <a:endParaRPr lang="pt-BR" sz="12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151CE7-E2F0-4396-B011-6E12A58FD8C9}" type="slidenum">
              <a:rPr lang="pt-BR"/>
              <a:pPr/>
              <a:t>77</a:t>
            </a:fld>
            <a:endParaRPr lang="pt-BR"/>
          </a:p>
        </p:txBody>
      </p:sp>
      <p:sp>
        <p:nvSpPr>
          <p:cNvPr id="817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B4A2D7-365C-4AF8-B8B0-4B3DF34B1819}" type="slidenum">
              <a:rPr lang="pt-BR"/>
              <a:pPr/>
              <a:t>78</a:t>
            </a:fld>
            <a:endParaRPr lang="pt-BR"/>
          </a:p>
        </p:txBody>
      </p:sp>
      <p:sp>
        <p:nvSpPr>
          <p:cNvPr id="819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D1AE27-8AD0-4790-9A21-8B6B8C53D846}" type="slidenum">
              <a:rPr lang="pt-BR"/>
              <a:pPr/>
              <a:t>10</a:t>
            </a:fld>
            <a:endParaRPr lang="pt-BR"/>
          </a:p>
        </p:txBody>
      </p:sp>
      <p:sp>
        <p:nvSpPr>
          <p:cNvPr id="7485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C663F1-93FD-4667-90F2-33BED954D030}" type="slidenum">
              <a:rPr lang="pt-BR"/>
              <a:pPr/>
              <a:t>11</a:t>
            </a:fld>
            <a:endParaRPr lang="pt-BR"/>
          </a:p>
        </p:txBody>
      </p:sp>
      <p:sp>
        <p:nvSpPr>
          <p:cNvPr id="7505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BD0425-EA22-4F36-88DF-FF699FCDE663}" type="slidenum">
              <a:rPr lang="pt-BR"/>
              <a:pPr/>
              <a:t>12</a:t>
            </a:fld>
            <a:endParaRPr lang="pt-BR"/>
          </a:p>
        </p:txBody>
      </p:sp>
      <p:sp>
        <p:nvSpPr>
          <p:cNvPr id="752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E83F4B-2C26-43A3-87A1-FFEC0ABB9282}" type="slidenum">
              <a:rPr lang="pt-BR"/>
              <a:pPr/>
              <a:t>13</a:t>
            </a:fld>
            <a:endParaRPr lang="pt-BR"/>
          </a:p>
        </p:txBody>
      </p:sp>
      <p:sp>
        <p:nvSpPr>
          <p:cNvPr id="7546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E7CE85-26D2-4A1A-9AD5-0EDE0F6B7451}" type="slidenum">
              <a:rPr lang="pt-BR"/>
              <a:pPr/>
              <a:t>14</a:t>
            </a:fld>
            <a:endParaRPr lang="pt-BR"/>
          </a:p>
        </p:txBody>
      </p:sp>
      <p:sp>
        <p:nvSpPr>
          <p:cNvPr id="7567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1D1412-7F55-470D-9193-B9206409400A}" type="slidenum">
              <a:rPr lang="pt-BR"/>
              <a:pPr/>
              <a:t>15</a:t>
            </a:fld>
            <a:endParaRPr lang="pt-BR"/>
          </a:p>
        </p:txBody>
      </p:sp>
      <p:sp>
        <p:nvSpPr>
          <p:cNvPr id="7587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313436-263D-49B4-948D-0B9AFDFB8470}" type="slidenum">
              <a:rPr lang="pt-BR"/>
              <a:pPr/>
              <a:t>16</a:t>
            </a:fld>
            <a:endParaRPr lang="pt-BR"/>
          </a:p>
        </p:txBody>
      </p:sp>
      <p:sp>
        <p:nvSpPr>
          <p:cNvPr id="7628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5D652-505E-44B6-93AD-496554F7701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5D18B-CA43-4CC1-B40B-78615A5C110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915DF-04E8-4D33-9F84-590857593DA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AA860-83F6-4F85-8427-0DA3E1C45E1D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FFFB7-090F-4301-BDEC-B2F9F5D5EF8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5CB9E-9E3A-4D88-8885-767DA8FA3B4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1B0A6-A79E-4DA5-8348-345E5FA2488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7685D-19B8-49CC-AA12-A439BFEB4641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F1571-1C4B-4ACF-A793-E46F7D7EF07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7B4E0-4976-4456-956F-8C9BDE0867F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387BD-6691-4032-AEFE-4ABEC18D3CA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6D169-4EBD-4A5E-9EEF-9BB8D725F84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389A3-2A62-410E-BCA6-477F2255773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00392-A628-4BD6-BECC-B64ED37D9ABF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B68D8-96A9-4D18-B940-6C5593297DC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0419EC-3C36-418B-9C73-10D7FB5A61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30484D-60AC-45CB-AD5E-8E60D22509B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47EB67-0C2D-4FFA-87A6-16F58D0CE15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B04A41-2777-4655-A374-33C4E23DB5F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95DEBC-4156-43D9-9336-DC5C498C40D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DC5A62-4DE8-4D14-B838-960EE9F07F1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6413A3-EB3E-4EEC-BA94-722D120A0C2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7C865-A687-4ADE-AEA8-5D328026190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5AFD0D-E9CC-4EFE-B307-638BE8B7923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4CB5E1-525D-499F-9D76-874C0195FF5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D26AB4-CF00-49AF-8C17-AAE07E656DC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1689D2-2FE9-4B7E-9919-CB07B77FDF1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1A950A-3146-4CCA-9952-C909491A02C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442948-152E-48E6-BB11-CE44CB2CF7F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8D163D-D663-442E-BC14-B569B721006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18B038-BFB6-41F8-AE4E-DCC6BAF978B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BF2786-3F62-49F1-BA37-227258968F3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701A60-2A03-4D22-AF20-643E68D5F75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B85F5-F831-49E6-90C1-D65F88CC126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85AE8C-864B-42F3-99EF-BE9A5B51DAC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4AF87-464C-4E69-9599-2A12504EE86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006C18-3C93-483D-9F38-3433CDF0B73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72FD33-F1AE-4C8E-BCAB-8C5BC09DD10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6B7D73-EC9C-4E79-A961-6E0529DB96E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06115D-999F-44B0-BF9E-B17BB67912C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8D3E9-0FCE-4B3D-869D-A6AAF8714AD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BA90A-4354-408E-AEC2-2461094A8F9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59204-8ED1-4E9B-836B-2A0AC9A9F37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942EDC-D8A4-4C3D-BE98-5D48B84D89D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FCBCCBC-BFAF-4256-86B2-995033CE8D81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 estilo do título mestre</a:t>
            </a:r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64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4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4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06C46FD-7A33-4D1D-8CC1-0AE28F271E63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fld id="{8DF48671-6EAA-4652-B158-5167467D20A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Line 2"/>
          <p:cNvSpPr>
            <a:spLocks noChangeShapeType="1"/>
          </p:cNvSpPr>
          <p:nvPr/>
        </p:nvSpPr>
        <p:spPr bwMode="auto">
          <a:xfrm>
            <a:off x="8839200" y="152400"/>
            <a:ext cx="0" cy="624840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40355" name="Line 3"/>
          <p:cNvSpPr>
            <a:spLocks noChangeShapeType="1"/>
          </p:cNvSpPr>
          <p:nvPr/>
        </p:nvSpPr>
        <p:spPr bwMode="auto">
          <a:xfrm>
            <a:off x="228600" y="6248400"/>
            <a:ext cx="8823325" cy="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740356" name="Group 4"/>
          <p:cNvGrpSpPr>
            <a:grpSpLocks/>
          </p:cNvGrpSpPr>
          <p:nvPr/>
        </p:nvGrpSpPr>
        <p:grpSpPr bwMode="auto">
          <a:xfrm>
            <a:off x="355600" y="6286500"/>
            <a:ext cx="2784475" cy="425450"/>
            <a:chOff x="224" y="3960"/>
            <a:chExt cx="1754" cy="268"/>
          </a:xfrm>
        </p:grpSpPr>
        <p:sp>
          <p:nvSpPr>
            <p:cNvPr id="740357" name="Rectangle 5"/>
            <p:cNvSpPr>
              <a:spLocks noChangeArrowheads="1"/>
            </p:cNvSpPr>
            <p:nvPr/>
          </p:nvSpPr>
          <p:spPr bwMode="auto">
            <a:xfrm>
              <a:off x="224" y="3960"/>
              <a:ext cx="172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1400" b="1">
                  <a:solidFill>
                    <a:srgbClr val="006600"/>
                  </a:solidFill>
                  <a:latin typeface="Futura XBlk BT" pitchFamily="34" charset="0"/>
                </a:rPr>
                <a:t>MINISTÉRIO DA AGRICULTURA,</a:t>
              </a:r>
              <a:endParaRPr lang="pt-BR" sz="2400" b="1">
                <a:latin typeface="Times New Roman" pitchFamily="18" charset="0"/>
              </a:endParaRPr>
            </a:p>
          </p:txBody>
        </p:sp>
        <p:sp>
          <p:nvSpPr>
            <p:cNvPr id="740358" name="Rectangle 6"/>
            <p:cNvSpPr>
              <a:spLocks noChangeArrowheads="1"/>
            </p:cNvSpPr>
            <p:nvPr/>
          </p:nvSpPr>
          <p:spPr bwMode="auto">
            <a:xfrm>
              <a:off x="278" y="4094"/>
              <a:ext cx="170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1400" b="1">
                  <a:solidFill>
                    <a:srgbClr val="006600"/>
                  </a:solidFill>
                  <a:latin typeface="Futura XBlk BT" pitchFamily="34" charset="0"/>
                </a:rPr>
                <a:t>PECUÁRIA E ABASTECIMENTO</a:t>
              </a:r>
              <a:endParaRPr lang="pt-BR" sz="2400" b="1">
                <a:latin typeface="Times New Roman" pitchFamily="18" charset="0"/>
              </a:endParaRPr>
            </a:p>
          </p:txBody>
        </p:sp>
      </p:grpSp>
      <p:grpSp>
        <p:nvGrpSpPr>
          <p:cNvPr id="740359" name="Group 4"/>
          <p:cNvGrpSpPr>
            <a:grpSpLocks noChangeAspect="1"/>
          </p:cNvGrpSpPr>
          <p:nvPr userDrawn="1"/>
        </p:nvGrpSpPr>
        <p:grpSpPr bwMode="auto">
          <a:xfrm>
            <a:off x="4211638" y="6237288"/>
            <a:ext cx="1728787" cy="606425"/>
            <a:chOff x="669" y="1253"/>
            <a:chExt cx="4332" cy="1521"/>
          </a:xfrm>
        </p:grpSpPr>
        <p:pic>
          <p:nvPicPr>
            <p:cNvPr id="740360" name="Picture 5" descr="bra"/>
            <p:cNvPicPr>
              <a:picLocks noChangeAspect="1" noChangeArrowheads="1"/>
            </p:cNvPicPr>
            <p:nvPr/>
          </p:nvPicPr>
          <p:blipFill>
            <a:blip r:embed="rId1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89" y="1253"/>
              <a:ext cx="1711" cy="1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0361" name="Picture 6" descr="Em"/>
            <p:cNvPicPr>
              <a:picLocks noChangeAspect="1" noChangeArrowheads="1"/>
            </p:cNvPicPr>
            <p:nvPr/>
          </p:nvPicPr>
          <p:blipFill>
            <a:blip r:embed="rId1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9" y="1586"/>
              <a:ext cx="1656" cy="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0362" name="Picture 7" descr="pa"/>
            <p:cNvPicPr>
              <a:picLocks noChangeAspect="1" noChangeArrowheads="1"/>
            </p:cNvPicPr>
            <p:nvPr/>
          </p:nvPicPr>
          <p:blipFill>
            <a:blip r:embed="rId1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85" y="1752"/>
              <a:ext cx="1316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40363" name="Picture 11"/>
          <p:cNvPicPr>
            <a:picLocks noChangeAspect="1" noChangeArrowheads="1"/>
          </p:cNvPicPr>
          <p:nvPr userDrawn="1"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7105650" y="6253163"/>
            <a:ext cx="16859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4322" name="Picture 9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00063" y="0"/>
            <a:ext cx="8643937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323" name="Picture 10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324" name="Picture 8"/>
          <p:cNvPicPr>
            <a:picLocks noChangeAspect="1"/>
          </p:cNvPicPr>
          <p:nvPr userDrawn="1"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142875" y="125413"/>
            <a:ext cx="1824038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325" name="Imagem 13" descr="Uso da Marca Aprovado ACS.jpg"/>
          <p:cNvPicPr>
            <a:picLocks noChangeAspect="1"/>
          </p:cNvPicPr>
          <p:nvPr userDrawn="1"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4000500" y="6403975"/>
            <a:ext cx="4927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AA866DAB-F12A-45BA-BAC3-297CAB2A3B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1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1.pn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3.jpeg"/><Relationship Id="rId5" Type="http://schemas.openxmlformats.org/officeDocument/2006/relationships/image" Target="../media/image21.pn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shingtonpost.com/wp-dyn/content/article/2010/02/08/AR2010020800005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news.google.com/news/search?pz=1&amp;cf=all&amp;ned=us&amp;hl=en&amp;q=%22flavio+wruck%22&amp;cf=all&amp;scoring=d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Planilha_do_Microsoft_Office_Excel_97-20031.xls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0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0.png"/><Relationship Id="rId4" Type="http://schemas.openxmlformats.org/officeDocument/2006/relationships/image" Target="file:///A:\MVC-001F.JPG" TargetMode="Externa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0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4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mailto:fjwruck@cnpaf.embrapa.br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275" name="Group 3"/>
          <p:cNvGrpSpPr>
            <a:grpSpLocks/>
          </p:cNvGrpSpPr>
          <p:nvPr/>
        </p:nvGrpSpPr>
        <p:grpSpPr bwMode="auto">
          <a:xfrm>
            <a:off x="3289300" y="115888"/>
            <a:ext cx="5675313" cy="571500"/>
            <a:chOff x="1801" y="105"/>
            <a:chExt cx="3575" cy="360"/>
          </a:xfrm>
        </p:grpSpPr>
        <p:grpSp>
          <p:nvGrpSpPr>
            <p:cNvPr id="566276" name="Group 4"/>
            <p:cNvGrpSpPr>
              <a:grpSpLocks/>
            </p:cNvGrpSpPr>
            <p:nvPr/>
          </p:nvGrpSpPr>
          <p:grpSpPr bwMode="auto">
            <a:xfrm>
              <a:off x="4270" y="105"/>
              <a:ext cx="1106" cy="314"/>
              <a:chOff x="3253" y="105"/>
              <a:chExt cx="1442" cy="409"/>
            </a:xfrm>
          </p:grpSpPr>
          <p:sp>
            <p:nvSpPr>
              <p:cNvPr id="566277" name="Freeform 5"/>
              <p:cNvSpPr>
                <a:spLocks/>
              </p:cNvSpPr>
              <p:nvPr/>
            </p:nvSpPr>
            <p:spPr bwMode="auto">
              <a:xfrm>
                <a:off x="4264" y="396"/>
                <a:ext cx="63" cy="17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3" y="17"/>
                  </a:cxn>
                  <a:cxn ang="0">
                    <a:pos x="63" y="0"/>
                  </a:cxn>
                  <a:cxn ang="0">
                    <a:pos x="53" y="3"/>
                  </a:cxn>
                  <a:cxn ang="0">
                    <a:pos x="42" y="9"/>
                  </a:cxn>
                  <a:cxn ang="0">
                    <a:pos x="22" y="14"/>
                  </a:cxn>
                  <a:cxn ang="0">
                    <a:pos x="0" y="17"/>
                  </a:cxn>
                </a:cxnLst>
                <a:rect l="0" t="0" r="r" b="b"/>
                <a:pathLst>
                  <a:path w="63" h="17">
                    <a:moveTo>
                      <a:pt x="0" y="17"/>
                    </a:moveTo>
                    <a:lnTo>
                      <a:pt x="63" y="17"/>
                    </a:lnTo>
                    <a:lnTo>
                      <a:pt x="63" y="0"/>
                    </a:lnTo>
                    <a:lnTo>
                      <a:pt x="53" y="3"/>
                    </a:lnTo>
                    <a:lnTo>
                      <a:pt x="42" y="9"/>
                    </a:lnTo>
                    <a:lnTo>
                      <a:pt x="22" y="14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E455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278" name="Freeform 6"/>
              <p:cNvSpPr>
                <a:spLocks/>
              </p:cNvSpPr>
              <p:nvPr/>
            </p:nvSpPr>
            <p:spPr bwMode="auto">
              <a:xfrm>
                <a:off x="4445" y="111"/>
                <a:ext cx="250" cy="3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7" y="0"/>
                  </a:cxn>
                  <a:cxn ang="0">
                    <a:pos x="117" y="201"/>
                  </a:cxn>
                  <a:cxn ang="0">
                    <a:pos x="250" y="201"/>
                  </a:cxn>
                  <a:cxn ang="0">
                    <a:pos x="250" y="302"/>
                  </a:cxn>
                  <a:cxn ang="0">
                    <a:pos x="0" y="302"/>
                  </a:cxn>
                  <a:cxn ang="0">
                    <a:pos x="0" y="0"/>
                  </a:cxn>
                </a:cxnLst>
                <a:rect l="0" t="0" r="r" b="b"/>
                <a:pathLst>
                  <a:path w="250" h="302">
                    <a:moveTo>
                      <a:pt x="0" y="0"/>
                    </a:moveTo>
                    <a:lnTo>
                      <a:pt x="117" y="0"/>
                    </a:lnTo>
                    <a:lnTo>
                      <a:pt x="117" y="201"/>
                    </a:lnTo>
                    <a:lnTo>
                      <a:pt x="250" y="201"/>
                    </a:lnTo>
                    <a:lnTo>
                      <a:pt x="250" y="302"/>
                    </a:lnTo>
                    <a:lnTo>
                      <a:pt x="0" y="3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279" name="Rectangle 7"/>
              <p:cNvSpPr>
                <a:spLocks noChangeArrowheads="1"/>
              </p:cNvSpPr>
              <p:nvPr/>
            </p:nvSpPr>
            <p:spPr bwMode="auto">
              <a:xfrm>
                <a:off x="4327" y="111"/>
                <a:ext cx="118" cy="302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280" name="Rectangle 8"/>
              <p:cNvSpPr>
                <a:spLocks noChangeArrowheads="1"/>
              </p:cNvSpPr>
              <p:nvPr/>
            </p:nvSpPr>
            <p:spPr bwMode="auto">
              <a:xfrm>
                <a:off x="3253" y="413"/>
                <a:ext cx="1442" cy="101"/>
              </a:xfrm>
              <a:prstGeom prst="rect">
                <a:avLst/>
              </a:prstGeom>
              <a:solidFill>
                <a:srgbClr val="F8C4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281" name="Freeform 9"/>
              <p:cNvSpPr>
                <a:spLocks/>
              </p:cNvSpPr>
              <p:nvPr/>
            </p:nvSpPr>
            <p:spPr bwMode="auto">
              <a:xfrm>
                <a:off x="4111" y="271"/>
                <a:ext cx="130" cy="55"/>
              </a:xfrm>
              <a:custGeom>
                <a:avLst/>
                <a:gdLst/>
                <a:ahLst/>
                <a:cxnLst>
                  <a:cxn ang="0">
                    <a:pos x="101" y="55"/>
                  </a:cxn>
                  <a:cxn ang="0">
                    <a:pos x="113" y="53"/>
                  </a:cxn>
                  <a:cxn ang="0">
                    <a:pos x="122" y="51"/>
                  </a:cxn>
                  <a:cxn ang="0">
                    <a:pos x="127" y="50"/>
                  </a:cxn>
                  <a:cxn ang="0">
                    <a:pos x="130" y="48"/>
                  </a:cxn>
                  <a:cxn ang="0">
                    <a:pos x="127" y="44"/>
                  </a:cxn>
                  <a:cxn ang="0">
                    <a:pos x="118" y="41"/>
                  </a:cxn>
                  <a:cxn ang="0">
                    <a:pos x="112" y="39"/>
                  </a:cxn>
                  <a:cxn ang="0">
                    <a:pos x="105" y="38"/>
                  </a:cxn>
                  <a:cxn ang="0">
                    <a:pos x="93" y="36"/>
                  </a:cxn>
                  <a:cxn ang="0">
                    <a:pos x="76" y="32"/>
                  </a:cxn>
                  <a:cxn ang="0">
                    <a:pos x="57" y="27"/>
                  </a:cxn>
                  <a:cxn ang="0">
                    <a:pos x="36" y="20"/>
                  </a:cxn>
                  <a:cxn ang="0">
                    <a:pos x="26" y="17"/>
                  </a:cxn>
                  <a:cxn ang="0">
                    <a:pos x="16" y="12"/>
                  </a:cxn>
                  <a:cxn ang="0">
                    <a:pos x="7" y="7"/>
                  </a:cxn>
                  <a:cxn ang="0">
                    <a:pos x="0" y="0"/>
                  </a:cxn>
                  <a:cxn ang="0">
                    <a:pos x="16" y="46"/>
                  </a:cxn>
                  <a:cxn ang="0">
                    <a:pos x="34" y="50"/>
                  </a:cxn>
                  <a:cxn ang="0">
                    <a:pos x="57" y="53"/>
                  </a:cxn>
                  <a:cxn ang="0">
                    <a:pos x="82" y="55"/>
                  </a:cxn>
                  <a:cxn ang="0">
                    <a:pos x="101" y="55"/>
                  </a:cxn>
                </a:cxnLst>
                <a:rect l="0" t="0" r="r" b="b"/>
                <a:pathLst>
                  <a:path w="130" h="55">
                    <a:moveTo>
                      <a:pt x="101" y="55"/>
                    </a:moveTo>
                    <a:lnTo>
                      <a:pt x="113" y="53"/>
                    </a:lnTo>
                    <a:lnTo>
                      <a:pt x="122" y="51"/>
                    </a:lnTo>
                    <a:lnTo>
                      <a:pt x="127" y="50"/>
                    </a:lnTo>
                    <a:lnTo>
                      <a:pt x="130" y="48"/>
                    </a:lnTo>
                    <a:lnTo>
                      <a:pt x="127" y="44"/>
                    </a:lnTo>
                    <a:lnTo>
                      <a:pt x="118" y="41"/>
                    </a:lnTo>
                    <a:lnTo>
                      <a:pt x="112" y="39"/>
                    </a:lnTo>
                    <a:lnTo>
                      <a:pt x="105" y="38"/>
                    </a:lnTo>
                    <a:lnTo>
                      <a:pt x="93" y="36"/>
                    </a:lnTo>
                    <a:lnTo>
                      <a:pt x="76" y="32"/>
                    </a:lnTo>
                    <a:lnTo>
                      <a:pt x="57" y="27"/>
                    </a:lnTo>
                    <a:lnTo>
                      <a:pt x="36" y="20"/>
                    </a:lnTo>
                    <a:lnTo>
                      <a:pt x="26" y="17"/>
                    </a:lnTo>
                    <a:lnTo>
                      <a:pt x="16" y="12"/>
                    </a:lnTo>
                    <a:lnTo>
                      <a:pt x="7" y="7"/>
                    </a:lnTo>
                    <a:lnTo>
                      <a:pt x="0" y="0"/>
                    </a:lnTo>
                    <a:lnTo>
                      <a:pt x="16" y="46"/>
                    </a:lnTo>
                    <a:lnTo>
                      <a:pt x="34" y="50"/>
                    </a:lnTo>
                    <a:lnTo>
                      <a:pt x="57" y="53"/>
                    </a:lnTo>
                    <a:lnTo>
                      <a:pt x="82" y="55"/>
                    </a:lnTo>
                    <a:lnTo>
                      <a:pt x="101" y="55"/>
                    </a:lnTo>
                    <a:close/>
                  </a:path>
                </a:pathLst>
              </a:custGeom>
              <a:solidFill>
                <a:srgbClr val="F8C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282" name="Freeform 10"/>
              <p:cNvSpPr>
                <a:spLocks/>
              </p:cNvSpPr>
              <p:nvPr/>
            </p:nvSpPr>
            <p:spPr bwMode="auto">
              <a:xfrm>
                <a:off x="4223" y="194"/>
                <a:ext cx="104" cy="36"/>
              </a:xfrm>
              <a:custGeom>
                <a:avLst/>
                <a:gdLst/>
                <a:ahLst/>
                <a:cxnLst>
                  <a:cxn ang="0">
                    <a:pos x="20" y="1"/>
                  </a:cxn>
                  <a:cxn ang="0">
                    <a:pos x="11" y="1"/>
                  </a:cxn>
                  <a:cxn ang="0">
                    <a:pos x="5" y="3"/>
                  </a:cxn>
                  <a:cxn ang="0">
                    <a:pos x="1" y="5"/>
                  </a:cxn>
                  <a:cxn ang="0">
                    <a:pos x="0" y="7"/>
                  </a:cxn>
                  <a:cxn ang="0">
                    <a:pos x="5" y="10"/>
                  </a:cxn>
                  <a:cxn ang="0">
                    <a:pos x="18" y="13"/>
                  </a:cxn>
                  <a:cxn ang="0">
                    <a:pos x="37" y="19"/>
                  </a:cxn>
                  <a:cxn ang="0">
                    <a:pos x="54" y="20"/>
                  </a:cxn>
                  <a:cxn ang="0">
                    <a:pos x="68" y="24"/>
                  </a:cxn>
                  <a:cxn ang="0">
                    <a:pos x="80" y="27"/>
                  </a:cxn>
                  <a:cxn ang="0">
                    <a:pos x="92" y="31"/>
                  </a:cxn>
                  <a:cxn ang="0">
                    <a:pos x="104" y="36"/>
                  </a:cxn>
                  <a:cxn ang="0">
                    <a:pos x="104" y="8"/>
                  </a:cxn>
                  <a:cxn ang="0">
                    <a:pos x="83" y="5"/>
                  </a:cxn>
                  <a:cxn ang="0">
                    <a:pos x="63" y="1"/>
                  </a:cxn>
                  <a:cxn ang="0">
                    <a:pos x="41" y="0"/>
                  </a:cxn>
                  <a:cxn ang="0">
                    <a:pos x="20" y="1"/>
                  </a:cxn>
                </a:cxnLst>
                <a:rect l="0" t="0" r="r" b="b"/>
                <a:pathLst>
                  <a:path w="104" h="36">
                    <a:moveTo>
                      <a:pt x="20" y="1"/>
                    </a:moveTo>
                    <a:lnTo>
                      <a:pt x="11" y="1"/>
                    </a:lnTo>
                    <a:lnTo>
                      <a:pt x="5" y="3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5" y="10"/>
                    </a:lnTo>
                    <a:lnTo>
                      <a:pt x="18" y="13"/>
                    </a:lnTo>
                    <a:lnTo>
                      <a:pt x="37" y="19"/>
                    </a:lnTo>
                    <a:lnTo>
                      <a:pt x="54" y="20"/>
                    </a:lnTo>
                    <a:lnTo>
                      <a:pt x="68" y="24"/>
                    </a:lnTo>
                    <a:lnTo>
                      <a:pt x="80" y="27"/>
                    </a:lnTo>
                    <a:lnTo>
                      <a:pt x="92" y="31"/>
                    </a:lnTo>
                    <a:lnTo>
                      <a:pt x="104" y="36"/>
                    </a:lnTo>
                    <a:lnTo>
                      <a:pt x="104" y="8"/>
                    </a:lnTo>
                    <a:lnTo>
                      <a:pt x="83" y="5"/>
                    </a:lnTo>
                    <a:lnTo>
                      <a:pt x="63" y="1"/>
                    </a:lnTo>
                    <a:lnTo>
                      <a:pt x="41" y="0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0086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283" name="Freeform 11"/>
              <p:cNvSpPr>
                <a:spLocks/>
              </p:cNvSpPr>
              <p:nvPr/>
            </p:nvSpPr>
            <p:spPr bwMode="auto">
              <a:xfrm>
                <a:off x="3357" y="290"/>
                <a:ext cx="72" cy="61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0"/>
                  </a:cxn>
                  <a:cxn ang="0">
                    <a:pos x="0" y="61"/>
                  </a:cxn>
                  <a:cxn ang="0">
                    <a:pos x="29" y="61"/>
                  </a:cxn>
                  <a:cxn ang="0">
                    <a:pos x="36" y="61"/>
                  </a:cxn>
                  <a:cxn ang="0">
                    <a:pos x="45" y="60"/>
                  </a:cxn>
                  <a:cxn ang="0">
                    <a:pos x="52" y="58"/>
                  </a:cxn>
                  <a:cxn ang="0">
                    <a:pos x="58" y="55"/>
                  </a:cxn>
                  <a:cxn ang="0">
                    <a:pos x="64" y="51"/>
                  </a:cxn>
                  <a:cxn ang="0">
                    <a:pos x="67" y="44"/>
                  </a:cxn>
                  <a:cxn ang="0">
                    <a:pos x="70" y="39"/>
                  </a:cxn>
                  <a:cxn ang="0">
                    <a:pos x="72" y="31"/>
                  </a:cxn>
                  <a:cxn ang="0">
                    <a:pos x="70" y="22"/>
                  </a:cxn>
                  <a:cxn ang="0">
                    <a:pos x="69" y="15"/>
                  </a:cxn>
                  <a:cxn ang="0">
                    <a:pos x="64" y="10"/>
                  </a:cxn>
                  <a:cxn ang="0">
                    <a:pos x="58" y="5"/>
                  </a:cxn>
                  <a:cxn ang="0">
                    <a:pos x="52" y="3"/>
                  </a:cxn>
                  <a:cxn ang="0">
                    <a:pos x="45" y="1"/>
                  </a:cxn>
                  <a:cxn ang="0">
                    <a:pos x="38" y="0"/>
                  </a:cxn>
                  <a:cxn ang="0">
                    <a:pos x="29" y="0"/>
                  </a:cxn>
                </a:cxnLst>
                <a:rect l="0" t="0" r="r" b="b"/>
                <a:pathLst>
                  <a:path w="72" h="61">
                    <a:moveTo>
                      <a:pt x="29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29" y="61"/>
                    </a:lnTo>
                    <a:lnTo>
                      <a:pt x="36" y="61"/>
                    </a:lnTo>
                    <a:lnTo>
                      <a:pt x="45" y="60"/>
                    </a:lnTo>
                    <a:lnTo>
                      <a:pt x="52" y="58"/>
                    </a:lnTo>
                    <a:lnTo>
                      <a:pt x="58" y="55"/>
                    </a:lnTo>
                    <a:lnTo>
                      <a:pt x="64" y="51"/>
                    </a:lnTo>
                    <a:lnTo>
                      <a:pt x="67" y="44"/>
                    </a:lnTo>
                    <a:lnTo>
                      <a:pt x="70" y="39"/>
                    </a:lnTo>
                    <a:lnTo>
                      <a:pt x="72" y="31"/>
                    </a:lnTo>
                    <a:lnTo>
                      <a:pt x="70" y="22"/>
                    </a:lnTo>
                    <a:lnTo>
                      <a:pt x="69" y="15"/>
                    </a:lnTo>
                    <a:lnTo>
                      <a:pt x="64" y="10"/>
                    </a:lnTo>
                    <a:lnTo>
                      <a:pt x="58" y="5"/>
                    </a:lnTo>
                    <a:lnTo>
                      <a:pt x="52" y="3"/>
                    </a:lnTo>
                    <a:lnTo>
                      <a:pt x="45" y="1"/>
                    </a:lnTo>
                    <a:lnTo>
                      <a:pt x="38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8C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284" name="Freeform 12"/>
              <p:cNvSpPr>
                <a:spLocks/>
              </p:cNvSpPr>
              <p:nvPr/>
            </p:nvSpPr>
            <p:spPr bwMode="auto">
              <a:xfrm>
                <a:off x="3636" y="312"/>
                <a:ext cx="76" cy="101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0" y="0"/>
                  </a:cxn>
                  <a:cxn ang="0">
                    <a:pos x="0" y="101"/>
                  </a:cxn>
                  <a:cxn ang="0">
                    <a:pos x="76" y="101"/>
                  </a:cxn>
                  <a:cxn ang="0">
                    <a:pos x="72" y="82"/>
                  </a:cxn>
                  <a:cxn ang="0">
                    <a:pos x="69" y="57"/>
                  </a:cxn>
                  <a:cxn ang="0">
                    <a:pos x="66" y="33"/>
                  </a:cxn>
                  <a:cxn ang="0">
                    <a:pos x="60" y="15"/>
                  </a:cxn>
                  <a:cxn ang="0">
                    <a:pos x="57" y="10"/>
                  </a:cxn>
                  <a:cxn ang="0">
                    <a:pos x="54" y="7"/>
                  </a:cxn>
                  <a:cxn ang="0">
                    <a:pos x="50" y="3"/>
                  </a:cxn>
                  <a:cxn ang="0">
                    <a:pos x="47" y="2"/>
                  </a:cxn>
                  <a:cxn ang="0">
                    <a:pos x="36" y="0"/>
                  </a:cxn>
                  <a:cxn ang="0">
                    <a:pos x="28" y="0"/>
                  </a:cxn>
                </a:cxnLst>
                <a:rect l="0" t="0" r="r" b="b"/>
                <a:pathLst>
                  <a:path w="76" h="101">
                    <a:moveTo>
                      <a:pt x="28" y="0"/>
                    </a:moveTo>
                    <a:lnTo>
                      <a:pt x="0" y="0"/>
                    </a:lnTo>
                    <a:lnTo>
                      <a:pt x="0" y="101"/>
                    </a:lnTo>
                    <a:lnTo>
                      <a:pt x="76" y="101"/>
                    </a:lnTo>
                    <a:lnTo>
                      <a:pt x="72" y="82"/>
                    </a:lnTo>
                    <a:lnTo>
                      <a:pt x="69" y="57"/>
                    </a:lnTo>
                    <a:lnTo>
                      <a:pt x="66" y="33"/>
                    </a:lnTo>
                    <a:lnTo>
                      <a:pt x="60" y="15"/>
                    </a:lnTo>
                    <a:lnTo>
                      <a:pt x="57" y="10"/>
                    </a:lnTo>
                    <a:lnTo>
                      <a:pt x="54" y="7"/>
                    </a:lnTo>
                    <a:lnTo>
                      <a:pt x="50" y="3"/>
                    </a:lnTo>
                    <a:lnTo>
                      <a:pt x="47" y="2"/>
                    </a:lnTo>
                    <a:lnTo>
                      <a:pt x="36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285" name="Freeform 13"/>
              <p:cNvSpPr>
                <a:spLocks/>
              </p:cNvSpPr>
              <p:nvPr/>
            </p:nvSpPr>
            <p:spPr bwMode="auto">
              <a:xfrm>
                <a:off x="3636" y="180"/>
                <a:ext cx="78" cy="63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0"/>
                  </a:cxn>
                  <a:cxn ang="0">
                    <a:pos x="0" y="63"/>
                  </a:cxn>
                  <a:cxn ang="0">
                    <a:pos x="30" y="63"/>
                  </a:cxn>
                  <a:cxn ang="0">
                    <a:pos x="40" y="63"/>
                  </a:cxn>
                  <a:cxn ang="0">
                    <a:pos x="48" y="63"/>
                  </a:cxn>
                  <a:cxn ang="0">
                    <a:pos x="55" y="62"/>
                  </a:cxn>
                  <a:cxn ang="0">
                    <a:pos x="62" y="58"/>
                  </a:cxn>
                  <a:cxn ang="0">
                    <a:pos x="69" y="55"/>
                  </a:cxn>
                  <a:cxn ang="0">
                    <a:pos x="74" y="48"/>
                  </a:cxn>
                  <a:cxn ang="0">
                    <a:pos x="76" y="41"/>
                  </a:cxn>
                  <a:cxn ang="0">
                    <a:pos x="78" y="31"/>
                  </a:cxn>
                  <a:cxn ang="0">
                    <a:pos x="76" y="21"/>
                  </a:cxn>
                  <a:cxn ang="0">
                    <a:pos x="74" y="14"/>
                  </a:cxn>
                  <a:cxn ang="0">
                    <a:pos x="69" y="9"/>
                  </a:cxn>
                  <a:cxn ang="0">
                    <a:pos x="64" y="5"/>
                  </a:cxn>
                  <a:cxn ang="0">
                    <a:pos x="57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1" y="0"/>
                  </a:cxn>
                </a:cxnLst>
                <a:rect l="0" t="0" r="r" b="b"/>
                <a:pathLst>
                  <a:path w="78" h="63">
                    <a:moveTo>
                      <a:pt x="31" y="0"/>
                    </a:moveTo>
                    <a:lnTo>
                      <a:pt x="0" y="0"/>
                    </a:lnTo>
                    <a:lnTo>
                      <a:pt x="0" y="63"/>
                    </a:lnTo>
                    <a:lnTo>
                      <a:pt x="30" y="63"/>
                    </a:lnTo>
                    <a:lnTo>
                      <a:pt x="40" y="63"/>
                    </a:lnTo>
                    <a:lnTo>
                      <a:pt x="48" y="63"/>
                    </a:lnTo>
                    <a:lnTo>
                      <a:pt x="55" y="62"/>
                    </a:lnTo>
                    <a:lnTo>
                      <a:pt x="62" y="58"/>
                    </a:lnTo>
                    <a:lnTo>
                      <a:pt x="69" y="55"/>
                    </a:lnTo>
                    <a:lnTo>
                      <a:pt x="74" y="48"/>
                    </a:lnTo>
                    <a:lnTo>
                      <a:pt x="76" y="41"/>
                    </a:lnTo>
                    <a:lnTo>
                      <a:pt x="78" y="31"/>
                    </a:lnTo>
                    <a:lnTo>
                      <a:pt x="76" y="21"/>
                    </a:lnTo>
                    <a:lnTo>
                      <a:pt x="74" y="14"/>
                    </a:lnTo>
                    <a:lnTo>
                      <a:pt x="69" y="9"/>
                    </a:lnTo>
                    <a:lnTo>
                      <a:pt x="64" y="5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5D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286" name="Freeform 14"/>
              <p:cNvSpPr>
                <a:spLocks/>
              </p:cNvSpPr>
              <p:nvPr/>
            </p:nvSpPr>
            <p:spPr bwMode="auto">
              <a:xfrm>
                <a:off x="3357" y="168"/>
                <a:ext cx="69" cy="60"/>
              </a:xfrm>
              <a:custGeom>
                <a:avLst/>
                <a:gdLst/>
                <a:ahLst/>
                <a:cxnLst>
                  <a:cxn ang="0">
                    <a:pos x="69" y="31"/>
                  </a:cxn>
                  <a:cxn ang="0">
                    <a:pos x="67" y="22"/>
                  </a:cxn>
                  <a:cxn ang="0">
                    <a:pos x="65" y="15"/>
                  </a:cxn>
                  <a:cxn ang="0">
                    <a:pos x="62" y="10"/>
                  </a:cxn>
                  <a:cxn ang="0">
                    <a:pos x="57" y="7"/>
                  </a:cxn>
                  <a:cxn ang="0">
                    <a:pos x="52" y="3"/>
                  </a:cxn>
                  <a:cxn ang="0">
                    <a:pos x="45" y="2"/>
                  </a:cxn>
                  <a:cxn ang="0">
                    <a:pos x="38" y="2"/>
                  </a:cxn>
                  <a:cxn ang="0">
                    <a:pos x="31" y="0"/>
                  </a:cxn>
                  <a:cxn ang="0">
                    <a:pos x="0" y="0"/>
                  </a:cxn>
                  <a:cxn ang="0">
                    <a:pos x="0" y="60"/>
                  </a:cxn>
                  <a:cxn ang="0">
                    <a:pos x="28" y="60"/>
                  </a:cxn>
                  <a:cxn ang="0">
                    <a:pos x="34" y="58"/>
                  </a:cxn>
                  <a:cxn ang="0">
                    <a:pos x="43" y="58"/>
                  </a:cxn>
                  <a:cxn ang="0">
                    <a:pos x="50" y="57"/>
                  </a:cxn>
                  <a:cxn ang="0">
                    <a:pos x="55" y="53"/>
                  </a:cxn>
                  <a:cxn ang="0">
                    <a:pos x="60" y="50"/>
                  </a:cxn>
                  <a:cxn ang="0">
                    <a:pos x="65" y="45"/>
                  </a:cxn>
                  <a:cxn ang="0">
                    <a:pos x="67" y="38"/>
                  </a:cxn>
                  <a:cxn ang="0">
                    <a:pos x="69" y="31"/>
                  </a:cxn>
                </a:cxnLst>
                <a:rect l="0" t="0" r="r" b="b"/>
                <a:pathLst>
                  <a:path w="69" h="60">
                    <a:moveTo>
                      <a:pt x="69" y="31"/>
                    </a:moveTo>
                    <a:lnTo>
                      <a:pt x="67" y="22"/>
                    </a:lnTo>
                    <a:lnTo>
                      <a:pt x="65" y="15"/>
                    </a:lnTo>
                    <a:lnTo>
                      <a:pt x="62" y="10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5" y="2"/>
                    </a:lnTo>
                    <a:lnTo>
                      <a:pt x="38" y="2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60"/>
                    </a:lnTo>
                    <a:lnTo>
                      <a:pt x="28" y="60"/>
                    </a:lnTo>
                    <a:lnTo>
                      <a:pt x="34" y="58"/>
                    </a:lnTo>
                    <a:lnTo>
                      <a:pt x="43" y="58"/>
                    </a:lnTo>
                    <a:lnTo>
                      <a:pt x="50" y="57"/>
                    </a:lnTo>
                    <a:lnTo>
                      <a:pt x="55" y="53"/>
                    </a:lnTo>
                    <a:lnTo>
                      <a:pt x="60" y="50"/>
                    </a:lnTo>
                    <a:lnTo>
                      <a:pt x="65" y="45"/>
                    </a:lnTo>
                    <a:lnTo>
                      <a:pt x="67" y="38"/>
                    </a:lnTo>
                    <a:lnTo>
                      <a:pt x="69" y="31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287" name="Freeform 15"/>
              <p:cNvSpPr>
                <a:spLocks/>
              </p:cNvSpPr>
              <p:nvPr/>
            </p:nvSpPr>
            <p:spPr bwMode="auto">
              <a:xfrm>
                <a:off x="3904" y="348"/>
                <a:ext cx="135" cy="65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0" y="65"/>
                  </a:cxn>
                  <a:cxn ang="0">
                    <a:pos x="135" y="65"/>
                  </a:cxn>
                  <a:cxn ang="0">
                    <a:pos x="116" y="0"/>
                  </a:cxn>
                  <a:cxn ang="0">
                    <a:pos x="19" y="0"/>
                  </a:cxn>
                </a:cxnLst>
                <a:rect l="0" t="0" r="r" b="b"/>
                <a:pathLst>
                  <a:path w="135" h="65">
                    <a:moveTo>
                      <a:pt x="19" y="0"/>
                    </a:moveTo>
                    <a:lnTo>
                      <a:pt x="0" y="65"/>
                    </a:lnTo>
                    <a:lnTo>
                      <a:pt x="135" y="65"/>
                    </a:lnTo>
                    <a:lnTo>
                      <a:pt x="116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58BB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288" name="Rectangle 16"/>
              <p:cNvSpPr>
                <a:spLocks noChangeArrowheads="1"/>
              </p:cNvSpPr>
              <p:nvPr/>
            </p:nvSpPr>
            <p:spPr bwMode="auto">
              <a:xfrm>
                <a:off x="4562" y="111"/>
                <a:ext cx="133" cy="201"/>
              </a:xfrm>
              <a:prstGeom prst="rect">
                <a:avLst/>
              </a:prstGeom>
              <a:solidFill>
                <a:srgbClr val="58BBE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289" name="Freeform 17"/>
              <p:cNvSpPr>
                <a:spLocks/>
              </p:cNvSpPr>
              <p:nvPr/>
            </p:nvSpPr>
            <p:spPr bwMode="auto">
              <a:xfrm>
                <a:off x="4084" y="105"/>
                <a:ext cx="294" cy="312"/>
              </a:xfrm>
              <a:custGeom>
                <a:avLst/>
                <a:gdLst/>
                <a:ahLst/>
                <a:cxnLst>
                  <a:cxn ang="0">
                    <a:pos x="274" y="106"/>
                  </a:cxn>
                  <a:cxn ang="0">
                    <a:pos x="257" y="101"/>
                  </a:cxn>
                  <a:cxn ang="0">
                    <a:pos x="224" y="94"/>
                  </a:cxn>
                  <a:cxn ang="0">
                    <a:pos x="180" y="89"/>
                  </a:cxn>
                  <a:cxn ang="0">
                    <a:pos x="150" y="90"/>
                  </a:cxn>
                  <a:cxn ang="0">
                    <a:pos x="140" y="94"/>
                  </a:cxn>
                  <a:cxn ang="0">
                    <a:pos x="144" y="99"/>
                  </a:cxn>
                  <a:cxn ang="0">
                    <a:pos x="176" y="108"/>
                  </a:cxn>
                  <a:cxn ang="0">
                    <a:pos x="207" y="113"/>
                  </a:cxn>
                  <a:cxn ang="0">
                    <a:pos x="234" y="121"/>
                  </a:cxn>
                  <a:cxn ang="0">
                    <a:pos x="260" y="135"/>
                  </a:cxn>
                  <a:cxn ang="0">
                    <a:pos x="277" y="152"/>
                  </a:cxn>
                  <a:cxn ang="0">
                    <a:pos x="291" y="178"/>
                  </a:cxn>
                  <a:cxn ang="0">
                    <a:pos x="294" y="207"/>
                  </a:cxn>
                  <a:cxn ang="0">
                    <a:pos x="291" y="233"/>
                  </a:cxn>
                  <a:cxn ang="0">
                    <a:pos x="282" y="253"/>
                  </a:cxn>
                  <a:cxn ang="0">
                    <a:pos x="270" y="269"/>
                  </a:cxn>
                  <a:cxn ang="0">
                    <a:pos x="255" y="282"/>
                  </a:cxn>
                  <a:cxn ang="0">
                    <a:pos x="234" y="294"/>
                  </a:cxn>
                  <a:cxn ang="0">
                    <a:pos x="200" y="305"/>
                  </a:cxn>
                  <a:cxn ang="0">
                    <a:pos x="166" y="310"/>
                  </a:cxn>
                  <a:cxn ang="0">
                    <a:pos x="140" y="312"/>
                  </a:cxn>
                  <a:cxn ang="0">
                    <a:pos x="111" y="312"/>
                  </a:cxn>
                  <a:cxn ang="0">
                    <a:pos x="82" y="310"/>
                  </a:cxn>
                  <a:cxn ang="0">
                    <a:pos x="43" y="305"/>
                  </a:cxn>
                  <a:cxn ang="0">
                    <a:pos x="8" y="298"/>
                  </a:cxn>
                  <a:cxn ang="0">
                    <a:pos x="3" y="197"/>
                  </a:cxn>
                  <a:cxn ang="0">
                    <a:pos x="32" y="209"/>
                  </a:cxn>
                  <a:cxn ang="0">
                    <a:pos x="56" y="214"/>
                  </a:cxn>
                  <a:cxn ang="0">
                    <a:pos x="84" y="219"/>
                  </a:cxn>
                  <a:cxn ang="0">
                    <a:pos x="128" y="221"/>
                  </a:cxn>
                  <a:cxn ang="0">
                    <a:pos x="149" y="217"/>
                  </a:cxn>
                  <a:cxn ang="0">
                    <a:pos x="157" y="214"/>
                  </a:cxn>
                  <a:cxn ang="0">
                    <a:pos x="145" y="207"/>
                  </a:cxn>
                  <a:cxn ang="0">
                    <a:pos x="132" y="204"/>
                  </a:cxn>
                  <a:cxn ang="0">
                    <a:pos x="103" y="198"/>
                  </a:cxn>
                  <a:cxn ang="0">
                    <a:pos x="63" y="186"/>
                  </a:cxn>
                  <a:cxn ang="0">
                    <a:pos x="39" y="174"/>
                  </a:cxn>
                  <a:cxn ang="0">
                    <a:pos x="20" y="159"/>
                  </a:cxn>
                  <a:cxn ang="0">
                    <a:pos x="7" y="138"/>
                  </a:cxn>
                  <a:cxn ang="0">
                    <a:pos x="1" y="118"/>
                  </a:cxn>
                  <a:cxn ang="0">
                    <a:pos x="0" y="96"/>
                  </a:cxn>
                  <a:cxn ang="0">
                    <a:pos x="3" y="73"/>
                  </a:cxn>
                  <a:cxn ang="0">
                    <a:pos x="13" y="53"/>
                  </a:cxn>
                  <a:cxn ang="0">
                    <a:pos x="29" y="34"/>
                  </a:cxn>
                  <a:cxn ang="0">
                    <a:pos x="56" y="17"/>
                  </a:cxn>
                  <a:cxn ang="0">
                    <a:pos x="91" y="6"/>
                  </a:cxn>
                  <a:cxn ang="0">
                    <a:pos x="135" y="0"/>
                  </a:cxn>
                  <a:cxn ang="0">
                    <a:pos x="176" y="0"/>
                  </a:cxn>
                  <a:cxn ang="0">
                    <a:pos x="204" y="0"/>
                  </a:cxn>
                  <a:cxn ang="0">
                    <a:pos x="229" y="3"/>
                  </a:cxn>
                  <a:cxn ang="0">
                    <a:pos x="276" y="10"/>
                  </a:cxn>
                </a:cxnLst>
                <a:rect l="0" t="0" r="r" b="b"/>
                <a:pathLst>
                  <a:path w="294" h="312">
                    <a:moveTo>
                      <a:pt x="276" y="108"/>
                    </a:moveTo>
                    <a:lnTo>
                      <a:pt x="274" y="106"/>
                    </a:lnTo>
                    <a:lnTo>
                      <a:pt x="267" y="104"/>
                    </a:lnTo>
                    <a:lnTo>
                      <a:pt x="257" y="101"/>
                    </a:lnTo>
                    <a:lnTo>
                      <a:pt x="246" y="99"/>
                    </a:lnTo>
                    <a:lnTo>
                      <a:pt x="224" y="94"/>
                    </a:lnTo>
                    <a:lnTo>
                      <a:pt x="202" y="90"/>
                    </a:lnTo>
                    <a:lnTo>
                      <a:pt x="180" y="89"/>
                    </a:lnTo>
                    <a:lnTo>
                      <a:pt x="159" y="90"/>
                    </a:lnTo>
                    <a:lnTo>
                      <a:pt x="150" y="90"/>
                    </a:lnTo>
                    <a:lnTo>
                      <a:pt x="144" y="92"/>
                    </a:lnTo>
                    <a:lnTo>
                      <a:pt x="140" y="94"/>
                    </a:lnTo>
                    <a:lnTo>
                      <a:pt x="139" y="96"/>
                    </a:lnTo>
                    <a:lnTo>
                      <a:pt x="144" y="99"/>
                    </a:lnTo>
                    <a:lnTo>
                      <a:pt x="157" y="102"/>
                    </a:lnTo>
                    <a:lnTo>
                      <a:pt x="176" y="108"/>
                    </a:lnTo>
                    <a:lnTo>
                      <a:pt x="193" y="109"/>
                    </a:lnTo>
                    <a:lnTo>
                      <a:pt x="207" y="113"/>
                    </a:lnTo>
                    <a:lnTo>
                      <a:pt x="219" y="116"/>
                    </a:lnTo>
                    <a:lnTo>
                      <a:pt x="234" y="121"/>
                    </a:lnTo>
                    <a:lnTo>
                      <a:pt x="246" y="126"/>
                    </a:lnTo>
                    <a:lnTo>
                      <a:pt x="260" y="135"/>
                    </a:lnTo>
                    <a:lnTo>
                      <a:pt x="269" y="142"/>
                    </a:lnTo>
                    <a:lnTo>
                      <a:pt x="277" y="152"/>
                    </a:lnTo>
                    <a:lnTo>
                      <a:pt x="286" y="164"/>
                    </a:lnTo>
                    <a:lnTo>
                      <a:pt x="291" y="178"/>
                    </a:lnTo>
                    <a:lnTo>
                      <a:pt x="294" y="193"/>
                    </a:lnTo>
                    <a:lnTo>
                      <a:pt x="294" y="207"/>
                    </a:lnTo>
                    <a:lnTo>
                      <a:pt x="294" y="219"/>
                    </a:lnTo>
                    <a:lnTo>
                      <a:pt x="291" y="233"/>
                    </a:lnTo>
                    <a:lnTo>
                      <a:pt x="288" y="245"/>
                    </a:lnTo>
                    <a:lnTo>
                      <a:pt x="282" y="253"/>
                    </a:lnTo>
                    <a:lnTo>
                      <a:pt x="277" y="262"/>
                    </a:lnTo>
                    <a:lnTo>
                      <a:pt x="270" y="269"/>
                    </a:lnTo>
                    <a:lnTo>
                      <a:pt x="264" y="277"/>
                    </a:lnTo>
                    <a:lnTo>
                      <a:pt x="255" y="282"/>
                    </a:lnTo>
                    <a:lnTo>
                      <a:pt x="245" y="289"/>
                    </a:lnTo>
                    <a:lnTo>
                      <a:pt x="234" y="294"/>
                    </a:lnTo>
                    <a:lnTo>
                      <a:pt x="222" y="300"/>
                    </a:lnTo>
                    <a:lnTo>
                      <a:pt x="200" y="305"/>
                    </a:lnTo>
                    <a:lnTo>
                      <a:pt x="176" y="310"/>
                    </a:lnTo>
                    <a:lnTo>
                      <a:pt x="166" y="310"/>
                    </a:lnTo>
                    <a:lnTo>
                      <a:pt x="154" y="312"/>
                    </a:lnTo>
                    <a:lnTo>
                      <a:pt x="140" y="312"/>
                    </a:lnTo>
                    <a:lnTo>
                      <a:pt x="125" y="312"/>
                    </a:lnTo>
                    <a:lnTo>
                      <a:pt x="111" y="312"/>
                    </a:lnTo>
                    <a:lnTo>
                      <a:pt x="96" y="310"/>
                    </a:lnTo>
                    <a:lnTo>
                      <a:pt x="82" y="310"/>
                    </a:lnTo>
                    <a:lnTo>
                      <a:pt x="70" y="308"/>
                    </a:lnTo>
                    <a:lnTo>
                      <a:pt x="43" y="305"/>
                    </a:lnTo>
                    <a:lnTo>
                      <a:pt x="22" y="300"/>
                    </a:lnTo>
                    <a:lnTo>
                      <a:pt x="8" y="298"/>
                    </a:lnTo>
                    <a:lnTo>
                      <a:pt x="3" y="296"/>
                    </a:lnTo>
                    <a:lnTo>
                      <a:pt x="3" y="197"/>
                    </a:lnTo>
                    <a:lnTo>
                      <a:pt x="10" y="200"/>
                    </a:lnTo>
                    <a:lnTo>
                      <a:pt x="32" y="209"/>
                    </a:lnTo>
                    <a:lnTo>
                      <a:pt x="43" y="212"/>
                    </a:lnTo>
                    <a:lnTo>
                      <a:pt x="56" y="214"/>
                    </a:lnTo>
                    <a:lnTo>
                      <a:pt x="70" y="217"/>
                    </a:lnTo>
                    <a:lnTo>
                      <a:pt x="84" y="219"/>
                    </a:lnTo>
                    <a:lnTo>
                      <a:pt x="109" y="221"/>
                    </a:lnTo>
                    <a:lnTo>
                      <a:pt x="128" y="221"/>
                    </a:lnTo>
                    <a:lnTo>
                      <a:pt x="140" y="219"/>
                    </a:lnTo>
                    <a:lnTo>
                      <a:pt x="149" y="217"/>
                    </a:lnTo>
                    <a:lnTo>
                      <a:pt x="154" y="216"/>
                    </a:lnTo>
                    <a:lnTo>
                      <a:pt x="157" y="214"/>
                    </a:lnTo>
                    <a:lnTo>
                      <a:pt x="154" y="210"/>
                    </a:lnTo>
                    <a:lnTo>
                      <a:pt x="145" y="207"/>
                    </a:lnTo>
                    <a:lnTo>
                      <a:pt x="139" y="205"/>
                    </a:lnTo>
                    <a:lnTo>
                      <a:pt x="132" y="204"/>
                    </a:lnTo>
                    <a:lnTo>
                      <a:pt x="120" y="202"/>
                    </a:lnTo>
                    <a:lnTo>
                      <a:pt x="103" y="198"/>
                    </a:lnTo>
                    <a:lnTo>
                      <a:pt x="84" y="193"/>
                    </a:lnTo>
                    <a:lnTo>
                      <a:pt x="63" y="186"/>
                    </a:lnTo>
                    <a:lnTo>
                      <a:pt x="49" y="181"/>
                    </a:lnTo>
                    <a:lnTo>
                      <a:pt x="39" y="174"/>
                    </a:lnTo>
                    <a:lnTo>
                      <a:pt x="29" y="168"/>
                    </a:lnTo>
                    <a:lnTo>
                      <a:pt x="20" y="159"/>
                    </a:lnTo>
                    <a:lnTo>
                      <a:pt x="13" y="149"/>
                    </a:lnTo>
                    <a:lnTo>
                      <a:pt x="7" y="138"/>
                    </a:lnTo>
                    <a:lnTo>
                      <a:pt x="3" y="128"/>
                    </a:lnTo>
                    <a:lnTo>
                      <a:pt x="1" y="118"/>
                    </a:lnTo>
                    <a:lnTo>
                      <a:pt x="0" y="108"/>
                    </a:lnTo>
                    <a:lnTo>
                      <a:pt x="0" y="96"/>
                    </a:lnTo>
                    <a:lnTo>
                      <a:pt x="1" y="84"/>
                    </a:lnTo>
                    <a:lnTo>
                      <a:pt x="3" y="73"/>
                    </a:lnTo>
                    <a:lnTo>
                      <a:pt x="7" y="63"/>
                    </a:lnTo>
                    <a:lnTo>
                      <a:pt x="13" y="53"/>
                    </a:lnTo>
                    <a:lnTo>
                      <a:pt x="20" y="44"/>
                    </a:lnTo>
                    <a:lnTo>
                      <a:pt x="29" y="34"/>
                    </a:lnTo>
                    <a:lnTo>
                      <a:pt x="41" y="25"/>
                    </a:lnTo>
                    <a:lnTo>
                      <a:pt x="56" y="17"/>
                    </a:lnTo>
                    <a:lnTo>
                      <a:pt x="72" y="12"/>
                    </a:lnTo>
                    <a:lnTo>
                      <a:pt x="91" y="6"/>
                    </a:lnTo>
                    <a:lnTo>
                      <a:pt x="113" y="1"/>
                    </a:lnTo>
                    <a:lnTo>
                      <a:pt x="135" y="0"/>
                    </a:lnTo>
                    <a:lnTo>
                      <a:pt x="157" y="0"/>
                    </a:lnTo>
                    <a:lnTo>
                      <a:pt x="176" y="0"/>
                    </a:lnTo>
                    <a:lnTo>
                      <a:pt x="190" y="0"/>
                    </a:lnTo>
                    <a:lnTo>
                      <a:pt x="204" y="0"/>
                    </a:lnTo>
                    <a:lnTo>
                      <a:pt x="217" y="1"/>
                    </a:lnTo>
                    <a:lnTo>
                      <a:pt x="229" y="3"/>
                    </a:lnTo>
                    <a:lnTo>
                      <a:pt x="262" y="8"/>
                    </a:lnTo>
                    <a:lnTo>
                      <a:pt x="276" y="10"/>
                    </a:lnTo>
                    <a:lnTo>
                      <a:pt x="276" y="10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290" name="Freeform 18"/>
              <p:cNvSpPr>
                <a:spLocks/>
              </p:cNvSpPr>
              <p:nvPr/>
            </p:nvSpPr>
            <p:spPr bwMode="auto">
              <a:xfrm>
                <a:off x="4096" y="115"/>
                <a:ext cx="272" cy="290"/>
              </a:xfrm>
              <a:custGeom>
                <a:avLst/>
                <a:gdLst/>
                <a:ahLst/>
                <a:cxnLst>
                  <a:cxn ang="0">
                    <a:pos x="241" y="8"/>
                  </a:cxn>
                  <a:cxn ang="0">
                    <a:pos x="252" y="82"/>
                  </a:cxn>
                  <a:cxn ang="0">
                    <a:pos x="210" y="72"/>
                  </a:cxn>
                  <a:cxn ang="0">
                    <a:pos x="173" y="68"/>
                  </a:cxn>
                  <a:cxn ang="0">
                    <a:pos x="142" y="68"/>
                  </a:cxn>
                  <a:cxn ang="0">
                    <a:pos x="123" y="74"/>
                  </a:cxn>
                  <a:cxn ang="0">
                    <a:pos x="116" y="79"/>
                  </a:cxn>
                  <a:cxn ang="0">
                    <a:pos x="115" y="84"/>
                  </a:cxn>
                  <a:cxn ang="0">
                    <a:pos x="116" y="92"/>
                  </a:cxn>
                  <a:cxn ang="0">
                    <a:pos x="121" y="98"/>
                  </a:cxn>
                  <a:cxn ang="0">
                    <a:pos x="138" y="103"/>
                  </a:cxn>
                  <a:cxn ang="0">
                    <a:pos x="162" y="108"/>
                  </a:cxn>
                  <a:cxn ang="0">
                    <a:pos x="193" y="115"/>
                  </a:cxn>
                  <a:cxn ang="0">
                    <a:pos x="228" y="127"/>
                  </a:cxn>
                  <a:cxn ang="0">
                    <a:pos x="253" y="146"/>
                  </a:cxn>
                  <a:cxn ang="0">
                    <a:pos x="264" y="161"/>
                  </a:cxn>
                  <a:cxn ang="0">
                    <a:pos x="270" y="185"/>
                  </a:cxn>
                  <a:cxn ang="0">
                    <a:pos x="269" y="216"/>
                  </a:cxn>
                  <a:cxn ang="0">
                    <a:pos x="264" y="233"/>
                  </a:cxn>
                  <a:cxn ang="0">
                    <a:pos x="253" y="250"/>
                  </a:cxn>
                  <a:cxn ang="0">
                    <a:pos x="236" y="264"/>
                  </a:cxn>
                  <a:cxn ang="0">
                    <a:pos x="214" y="276"/>
                  </a:cxn>
                  <a:cxn ang="0">
                    <a:pos x="176" y="286"/>
                  </a:cxn>
                  <a:cxn ang="0">
                    <a:pos x="127" y="290"/>
                  </a:cxn>
                  <a:cxn ang="0">
                    <a:pos x="96" y="290"/>
                  </a:cxn>
                  <a:cxn ang="0">
                    <a:pos x="63" y="286"/>
                  </a:cxn>
                  <a:cxn ang="0">
                    <a:pos x="20" y="281"/>
                  </a:cxn>
                  <a:cxn ang="0">
                    <a:pos x="3" y="278"/>
                  </a:cxn>
                  <a:cxn ang="0">
                    <a:pos x="7" y="206"/>
                  </a:cxn>
                  <a:cxn ang="0">
                    <a:pos x="39" y="216"/>
                  </a:cxn>
                  <a:cxn ang="0">
                    <a:pos x="91" y="223"/>
                  </a:cxn>
                  <a:cxn ang="0">
                    <a:pos x="125" y="221"/>
                  </a:cxn>
                  <a:cxn ang="0">
                    <a:pos x="144" y="218"/>
                  </a:cxn>
                  <a:cxn ang="0">
                    <a:pos x="154" y="211"/>
                  </a:cxn>
                  <a:cxn ang="0">
                    <a:pos x="156" y="206"/>
                  </a:cxn>
                  <a:cxn ang="0">
                    <a:pos x="154" y="197"/>
                  </a:cxn>
                  <a:cxn ang="0">
                    <a:pos x="142" y="188"/>
                  </a:cxn>
                  <a:cxn ang="0">
                    <a:pos x="115" y="182"/>
                  </a:cxn>
                  <a:cxn ang="0">
                    <a:pos x="75" y="173"/>
                  </a:cxn>
                  <a:cxn ang="0">
                    <a:pos x="48" y="163"/>
                  </a:cxn>
                  <a:cxn ang="0">
                    <a:pos x="27" y="152"/>
                  </a:cxn>
                  <a:cxn ang="0">
                    <a:pos x="12" y="135"/>
                  </a:cxn>
                  <a:cxn ang="0">
                    <a:pos x="1" y="110"/>
                  </a:cxn>
                  <a:cxn ang="0">
                    <a:pos x="0" y="79"/>
                  </a:cxn>
                  <a:cxn ang="0">
                    <a:pos x="7" y="56"/>
                  </a:cxn>
                  <a:cxn ang="0">
                    <a:pos x="19" y="38"/>
                  </a:cxn>
                  <a:cxn ang="0">
                    <a:pos x="37" y="24"/>
                  </a:cxn>
                  <a:cxn ang="0">
                    <a:pos x="56" y="14"/>
                  </a:cxn>
                  <a:cxn ang="0">
                    <a:pos x="80" y="7"/>
                  </a:cxn>
                  <a:cxn ang="0">
                    <a:pos x="109" y="2"/>
                  </a:cxn>
                  <a:cxn ang="0">
                    <a:pos x="144" y="0"/>
                  </a:cxn>
                  <a:cxn ang="0">
                    <a:pos x="174" y="0"/>
                  </a:cxn>
                  <a:cxn ang="0">
                    <a:pos x="200" y="3"/>
                  </a:cxn>
                </a:cxnLst>
                <a:rect l="0" t="0" r="r" b="b"/>
                <a:pathLst>
                  <a:path w="272" h="290">
                    <a:moveTo>
                      <a:pt x="212" y="3"/>
                    </a:moveTo>
                    <a:lnTo>
                      <a:pt x="241" y="8"/>
                    </a:lnTo>
                    <a:lnTo>
                      <a:pt x="252" y="10"/>
                    </a:lnTo>
                    <a:lnTo>
                      <a:pt x="252" y="82"/>
                    </a:lnTo>
                    <a:lnTo>
                      <a:pt x="241" y="79"/>
                    </a:lnTo>
                    <a:lnTo>
                      <a:pt x="210" y="72"/>
                    </a:lnTo>
                    <a:lnTo>
                      <a:pt x="192" y="68"/>
                    </a:lnTo>
                    <a:lnTo>
                      <a:pt x="173" y="68"/>
                    </a:lnTo>
                    <a:lnTo>
                      <a:pt x="156" y="68"/>
                    </a:lnTo>
                    <a:lnTo>
                      <a:pt x="142" y="68"/>
                    </a:lnTo>
                    <a:lnTo>
                      <a:pt x="132" y="70"/>
                    </a:lnTo>
                    <a:lnTo>
                      <a:pt x="123" y="74"/>
                    </a:lnTo>
                    <a:lnTo>
                      <a:pt x="120" y="75"/>
                    </a:lnTo>
                    <a:lnTo>
                      <a:pt x="116" y="79"/>
                    </a:lnTo>
                    <a:lnTo>
                      <a:pt x="115" y="80"/>
                    </a:lnTo>
                    <a:lnTo>
                      <a:pt x="115" y="84"/>
                    </a:lnTo>
                    <a:lnTo>
                      <a:pt x="115" y="89"/>
                    </a:lnTo>
                    <a:lnTo>
                      <a:pt x="116" y="92"/>
                    </a:lnTo>
                    <a:lnTo>
                      <a:pt x="118" y="94"/>
                    </a:lnTo>
                    <a:lnTo>
                      <a:pt x="121" y="98"/>
                    </a:lnTo>
                    <a:lnTo>
                      <a:pt x="130" y="101"/>
                    </a:lnTo>
                    <a:lnTo>
                      <a:pt x="138" y="103"/>
                    </a:lnTo>
                    <a:lnTo>
                      <a:pt x="150" y="106"/>
                    </a:lnTo>
                    <a:lnTo>
                      <a:pt x="162" y="108"/>
                    </a:lnTo>
                    <a:lnTo>
                      <a:pt x="178" y="111"/>
                    </a:lnTo>
                    <a:lnTo>
                      <a:pt x="193" y="115"/>
                    </a:lnTo>
                    <a:lnTo>
                      <a:pt x="210" y="120"/>
                    </a:lnTo>
                    <a:lnTo>
                      <a:pt x="228" y="127"/>
                    </a:lnTo>
                    <a:lnTo>
                      <a:pt x="243" y="135"/>
                    </a:lnTo>
                    <a:lnTo>
                      <a:pt x="253" y="146"/>
                    </a:lnTo>
                    <a:lnTo>
                      <a:pt x="260" y="152"/>
                    </a:lnTo>
                    <a:lnTo>
                      <a:pt x="264" y="161"/>
                    </a:lnTo>
                    <a:lnTo>
                      <a:pt x="269" y="173"/>
                    </a:lnTo>
                    <a:lnTo>
                      <a:pt x="270" y="185"/>
                    </a:lnTo>
                    <a:lnTo>
                      <a:pt x="272" y="200"/>
                    </a:lnTo>
                    <a:lnTo>
                      <a:pt x="269" y="216"/>
                    </a:lnTo>
                    <a:lnTo>
                      <a:pt x="267" y="224"/>
                    </a:lnTo>
                    <a:lnTo>
                      <a:pt x="264" y="233"/>
                    </a:lnTo>
                    <a:lnTo>
                      <a:pt x="258" y="242"/>
                    </a:lnTo>
                    <a:lnTo>
                      <a:pt x="253" y="250"/>
                    </a:lnTo>
                    <a:lnTo>
                      <a:pt x="245" y="257"/>
                    </a:lnTo>
                    <a:lnTo>
                      <a:pt x="236" y="264"/>
                    </a:lnTo>
                    <a:lnTo>
                      <a:pt x="226" y="271"/>
                    </a:lnTo>
                    <a:lnTo>
                      <a:pt x="214" y="276"/>
                    </a:lnTo>
                    <a:lnTo>
                      <a:pt x="197" y="281"/>
                    </a:lnTo>
                    <a:lnTo>
                      <a:pt x="176" y="286"/>
                    </a:lnTo>
                    <a:lnTo>
                      <a:pt x="152" y="290"/>
                    </a:lnTo>
                    <a:lnTo>
                      <a:pt x="127" y="290"/>
                    </a:lnTo>
                    <a:lnTo>
                      <a:pt x="113" y="290"/>
                    </a:lnTo>
                    <a:lnTo>
                      <a:pt x="96" y="290"/>
                    </a:lnTo>
                    <a:lnTo>
                      <a:pt x="80" y="288"/>
                    </a:lnTo>
                    <a:lnTo>
                      <a:pt x="63" y="286"/>
                    </a:lnTo>
                    <a:lnTo>
                      <a:pt x="39" y="284"/>
                    </a:lnTo>
                    <a:lnTo>
                      <a:pt x="20" y="281"/>
                    </a:lnTo>
                    <a:lnTo>
                      <a:pt x="7" y="278"/>
                    </a:lnTo>
                    <a:lnTo>
                      <a:pt x="3" y="278"/>
                    </a:lnTo>
                    <a:lnTo>
                      <a:pt x="3" y="204"/>
                    </a:lnTo>
                    <a:lnTo>
                      <a:pt x="7" y="206"/>
                    </a:lnTo>
                    <a:lnTo>
                      <a:pt x="19" y="211"/>
                    </a:lnTo>
                    <a:lnTo>
                      <a:pt x="39" y="216"/>
                    </a:lnTo>
                    <a:lnTo>
                      <a:pt x="65" y="219"/>
                    </a:lnTo>
                    <a:lnTo>
                      <a:pt x="91" y="223"/>
                    </a:lnTo>
                    <a:lnTo>
                      <a:pt x="111" y="223"/>
                    </a:lnTo>
                    <a:lnTo>
                      <a:pt x="125" y="221"/>
                    </a:lnTo>
                    <a:lnTo>
                      <a:pt x="135" y="219"/>
                    </a:lnTo>
                    <a:lnTo>
                      <a:pt x="144" y="218"/>
                    </a:lnTo>
                    <a:lnTo>
                      <a:pt x="150" y="214"/>
                    </a:lnTo>
                    <a:lnTo>
                      <a:pt x="154" y="211"/>
                    </a:lnTo>
                    <a:lnTo>
                      <a:pt x="156" y="209"/>
                    </a:lnTo>
                    <a:lnTo>
                      <a:pt x="156" y="206"/>
                    </a:lnTo>
                    <a:lnTo>
                      <a:pt x="157" y="202"/>
                    </a:lnTo>
                    <a:lnTo>
                      <a:pt x="154" y="197"/>
                    </a:lnTo>
                    <a:lnTo>
                      <a:pt x="149" y="192"/>
                    </a:lnTo>
                    <a:lnTo>
                      <a:pt x="142" y="188"/>
                    </a:lnTo>
                    <a:lnTo>
                      <a:pt x="130" y="185"/>
                    </a:lnTo>
                    <a:lnTo>
                      <a:pt x="115" y="182"/>
                    </a:lnTo>
                    <a:lnTo>
                      <a:pt x="96" y="178"/>
                    </a:lnTo>
                    <a:lnTo>
                      <a:pt x="75" y="173"/>
                    </a:lnTo>
                    <a:lnTo>
                      <a:pt x="56" y="168"/>
                    </a:lnTo>
                    <a:lnTo>
                      <a:pt x="48" y="163"/>
                    </a:lnTo>
                    <a:lnTo>
                      <a:pt x="37" y="158"/>
                    </a:lnTo>
                    <a:lnTo>
                      <a:pt x="27" y="152"/>
                    </a:lnTo>
                    <a:lnTo>
                      <a:pt x="19" y="144"/>
                    </a:lnTo>
                    <a:lnTo>
                      <a:pt x="12" y="135"/>
                    </a:lnTo>
                    <a:lnTo>
                      <a:pt x="5" y="123"/>
                    </a:lnTo>
                    <a:lnTo>
                      <a:pt x="1" y="110"/>
                    </a:lnTo>
                    <a:lnTo>
                      <a:pt x="0" y="94"/>
                    </a:lnTo>
                    <a:lnTo>
                      <a:pt x="0" y="79"/>
                    </a:lnTo>
                    <a:lnTo>
                      <a:pt x="3" y="67"/>
                    </a:lnTo>
                    <a:lnTo>
                      <a:pt x="7" y="56"/>
                    </a:lnTo>
                    <a:lnTo>
                      <a:pt x="12" y="48"/>
                    </a:lnTo>
                    <a:lnTo>
                      <a:pt x="19" y="38"/>
                    </a:lnTo>
                    <a:lnTo>
                      <a:pt x="27" y="31"/>
                    </a:lnTo>
                    <a:lnTo>
                      <a:pt x="37" y="24"/>
                    </a:lnTo>
                    <a:lnTo>
                      <a:pt x="46" y="19"/>
                    </a:lnTo>
                    <a:lnTo>
                      <a:pt x="56" y="14"/>
                    </a:lnTo>
                    <a:lnTo>
                      <a:pt x="68" y="10"/>
                    </a:lnTo>
                    <a:lnTo>
                      <a:pt x="80" y="7"/>
                    </a:lnTo>
                    <a:lnTo>
                      <a:pt x="94" y="5"/>
                    </a:lnTo>
                    <a:lnTo>
                      <a:pt x="109" y="2"/>
                    </a:lnTo>
                    <a:lnTo>
                      <a:pt x="127" y="2"/>
                    </a:lnTo>
                    <a:lnTo>
                      <a:pt x="144" y="0"/>
                    </a:lnTo>
                    <a:lnTo>
                      <a:pt x="161" y="0"/>
                    </a:lnTo>
                    <a:lnTo>
                      <a:pt x="174" y="0"/>
                    </a:lnTo>
                    <a:lnTo>
                      <a:pt x="186" y="2"/>
                    </a:lnTo>
                    <a:lnTo>
                      <a:pt x="200" y="3"/>
                    </a:lnTo>
                    <a:lnTo>
                      <a:pt x="21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291" name="Freeform 19"/>
              <p:cNvSpPr>
                <a:spLocks/>
              </p:cNvSpPr>
              <p:nvPr/>
            </p:nvSpPr>
            <p:spPr bwMode="auto">
              <a:xfrm>
                <a:off x="4053" y="111"/>
                <a:ext cx="118" cy="86"/>
              </a:xfrm>
              <a:custGeom>
                <a:avLst/>
                <a:gdLst/>
                <a:ahLst/>
                <a:cxnLst>
                  <a:cxn ang="0">
                    <a:pos x="60" y="28"/>
                  </a:cxn>
                  <a:cxn ang="0">
                    <a:pos x="72" y="19"/>
                  </a:cxn>
                  <a:cxn ang="0">
                    <a:pos x="86" y="12"/>
                  </a:cxn>
                  <a:cxn ang="0">
                    <a:pos x="101" y="6"/>
                  </a:cxn>
                  <a:cxn ang="0">
                    <a:pos x="118" y="0"/>
                  </a:cxn>
                  <a:cxn ang="0">
                    <a:pos x="0" y="0"/>
                  </a:cxn>
                  <a:cxn ang="0">
                    <a:pos x="31" y="86"/>
                  </a:cxn>
                  <a:cxn ang="0">
                    <a:pos x="32" y="76"/>
                  </a:cxn>
                  <a:cxn ang="0">
                    <a:pos x="34" y="67"/>
                  </a:cxn>
                  <a:cxn ang="0">
                    <a:pos x="38" y="57"/>
                  </a:cxn>
                  <a:cxn ang="0">
                    <a:pos x="44" y="47"/>
                  </a:cxn>
                  <a:cxn ang="0">
                    <a:pos x="51" y="38"/>
                  </a:cxn>
                  <a:cxn ang="0">
                    <a:pos x="60" y="28"/>
                  </a:cxn>
                </a:cxnLst>
                <a:rect l="0" t="0" r="r" b="b"/>
                <a:pathLst>
                  <a:path w="118" h="86">
                    <a:moveTo>
                      <a:pt x="60" y="28"/>
                    </a:moveTo>
                    <a:lnTo>
                      <a:pt x="72" y="19"/>
                    </a:lnTo>
                    <a:lnTo>
                      <a:pt x="86" y="12"/>
                    </a:lnTo>
                    <a:lnTo>
                      <a:pt x="101" y="6"/>
                    </a:lnTo>
                    <a:lnTo>
                      <a:pt x="118" y="0"/>
                    </a:lnTo>
                    <a:lnTo>
                      <a:pt x="0" y="0"/>
                    </a:lnTo>
                    <a:lnTo>
                      <a:pt x="31" y="86"/>
                    </a:lnTo>
                    <a:lnTo>
                      <a:pt x="32" y="76"/>
                    </a:lnTo>
                    <a:lnTo>
                      <a:pt x="34" y="67"/>
                    </a:lnTo>
                    <a:lnTo>
                      <a:pt x="38" y="57"/>
                    </a:lnTo>
                    <a:lnTo>
                      <a:pt x="44" y="47"/>
                    </a:lnTo>
                    <a:lnTo>
                      <a:pt x="51" y="38"/>
                    </a:lnTo>
                    <a:lnTo>
                      <a:pt x="60" y="28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292" name="Freeform 20"/>
              <p:cNvSpPr>
                <a:spLocks/>
              </p:cNvSpPr>
              <p:nvPr/>
            </p:nvSpPr>
            <p:spPr bwMode="auto">
              <a:xfrm>
                <a:off x="3712" y="111"/>
                <a:ext cx="182" cy="218"/>
              </a:xfrm>
              <a:custGeom>
                <a:avLst/>
                <a:gdLst/>
                <a:ahLst/>
                <a:cxnLst>
                  <a:cxn ang="0">
                    <a:pos x="118" y="81"/>
                  </a:cxn>
                  <a:cxn ang="0">
                    <a:pos x="116" y="98"/>
                  </a:cxn>
                  <a:cxn ang="0">
                    <a:pos x="113" y="112"/>
                  </a:cxn>
                  <a:cxn ang="0">
                    <a:pos x="106" y="124"/>
                  </a:cxn>
                  <a:cxn ang="0">
                    <a:pos x="98" y="134"/>
                  </a:cxn>
                  <a:cxn ang="0">
                    <a:pos x="87" y="143"/>
                  </a:cxn>
                  <a:cxn ang="0">
                    <a:pos x="75" y="151"/>
                  </a:cxn>
                  <a:cxn ang="0">
                    <a:pos x="62" y="156"/>
                  </a:cxn>
                  <a:cxn ang="0">
                    <a:pos x="44" y="162"/>
                  </a:cxn>
                  <a:cxn ang="0">
                    <a:pos x="44" y="162"/>
                  </a:cxn>
                  <a:cxn ang="0">
                    <a:pos x="55" y="163"/>
                  </a:cxn>
                  <a:cxn ang="0">
                    <a:pos x="62" y="167"/>
                  </a:cxn>
                  <a:cxn ang="0">
                    <a:pos x="70" y="170"/>
                  </a:cxn>
                  <a:cxn ang="0">
                    <a:pos x="77" y="174"/>
                  </a:cxn>
                  <a:cxn ang="0">
                    <a:pos x="87" y="184"/>
                  </a:cxn>
                  <a:cxn ang="0">
                    <a:pos x="96" y="194"/>
                  </a:cxn>
                  <a:cxn ang="0">
                    <a:pos x="101" y="206"/>
                  </a:cxn>
                  <a:cxn ang="0">
                    <a:pos x="106" y="218"/>
                  </a:cxn>
                  <a:cxn ang="0">
                    <a:pos x="182" y="0"/>
                  </a:cxn>
                  <a:cxn ang="0">
                    <a:pos x="0" y="0"/>
                  </a:cxn>
                  <a:cxn ang="0">
                    <a:pos x="27" y="2"/>
                  </a:cxn>
                  <a:cxn ang="0">
                    <a:pos x="50" y="6"/>
                  </a:cxn>
                  <a:cxn ang="0">
                    <a:pos x="60" y="7"/>
                  </a:cxn>
                  <a:cxn ang="0">
                    <a:pos x="70" y="11"/>
                  </a:cxn>
                  <a:cxn ang="0">
                    <a:pos x="79" y="14"/>
                  </a:cxn>
                  <a:cxn ang="0">
                    <a:pos x="86" y="19"/>
                  </a:cxn>
                  <a:cxn ang="0">
                    <a:pos x="94" y="24"/>
                  </a:cxn>
                  <a:cxn ang="0">
                    <a:pos x="99" y="30"/>
                  </a:cxn>
                  <a:cxn ang="0">
                    <a:pos x="104" y="36"/>
                  </a:cxn>
                  <a:cxn ang="0">
                    <a:pos x="110" y="43"/>
                  </a:cxn>
                  <a:cxn ang="0">
                    <a:pos x="113" y="52"/>
                  </a:cxn>
                  <a:cxn ang="0">
                    <a:pos x="115" y="60"/>
                  </a:cxn>
                  <a:cxn ang="0">
                    <a:pos x="116" y="71"/>
                  </a:cxn>
                  <a:cxn ang="0">
                    <a:pos x="118" y="81"/>
                  </a:cxn>
                </a:cxnLst>
                <a:rect l="0" t="0" r="r" b="b"/>
                <a:pathLst>
                  <a:path w="182" h="218">
                    <a:moveTo>
                      <a:pt x="118" y="81"/>
                    </a:moveTo>
                    <a:lnTo>
                      <a:pt x="116" y="98"/>
                    </a:lnTo>
                    <a:lnTo>
                      <a:pt x="113" y="112"/>
                    </a:lnTo>
                    <a:lnTo>
                      <a:pt x="106" y="124"/>
                    </a:lnTo>
                    <a:lnTo>
                      <a:pt x="98" y="134"/>
                    </a:lnTo>
                    <a:lnTo>
                      <a:pt x="87" y="143"/>
                    </a:lnTo>
                    <a:lnTo>
                      <a:pt x="75" y="151"/>
                    </a:lnTo>
                    <a:lnTo>
                      <a:pt x="62" y="156"/>
                    </a:lnTo>
                    <a:lnTo>
                      <a:pt x="44" y="162"/>
                    </a:lnTo>
                    <a:lnTo>
                      <a:pt x="44" y="162"/>
                    </a:lnTo>
                    <a:lnTo>
                      <a:pt x="55" y="163"/>
                    </a:lnTo>
                    <a:lnTo>
                      <a:pt x="62" y="167"/>
                    </a:lnTo>
                    <a:lnTo>
                      <a:pt x="70" y="170"/>
                    </a:lnTo>
                    <a:lnTo>
                      <a:pt x="77" y="174"/>
                    </a:lnTo>
                    <a:lnTo>
                      <a:pt x="87" y="184"/>
                    </a:lnTo>
                    <a:lnTo>
                      <a:pt x="96" y="194"/>
                    </a:lnTo>
                    <a:lnTo>
                      <a:pt x="101" y="206"/>
                    </a:lnTo>
                    <a:lnTo>
                      <a:pt x="106" y="218"/>
                    </a:lnTo>
                    <a:lnTo>
                      <a:pt x="182" y="0"/>
                    </a:lnTo>
                    <a:lnTo>
                      <a:pt x="0" y="0"/>
                    </a:lnTo>
                    <a:lnTo>
                      <a:pt x="27" y="2"/>
                    </a:lnTo>
                    <a:lnTo>
                      <a:pt x="50" y="6"/>
                    </a:lnTo>
                    <a:lnTo>
                      <a:pt x="60" y="7"/>
                    </a:lnTo>
                    <a:lnTo>
                      <a:pt x="70" y="11"/>
                    </a:lnTo>
                    <a:lnTo>
                      <a:pt x="79" y="14"/>
                    </a:lnTo>
                    <a:lnTo>
                      <a:pt x="86" y="19"/>
                    </a:lnTo>
                    <a:lnTo>
                      <a:pt x="94" y="24"/>
                    </a:lnTo>
                    <a:lnTo>
                      <a:pt x="99" y="30"/>
                    </a:lnTo>
                    <a:lnTo>
                      <a:pt x="104" y="36"/>
                    </a:lnTo>
                    <a:lnTo>
                      <a:pt x="110" y="43"/>
                    </a:lnTo>
                    <a:lnTo>
                      <a:pt x="113" y="52"/>
                    </a:lnTo>
                    <a:lnTo>
                      <a:pt x="115" y="60"/>
                    </a:lnTo>
                    <a:lnTo>
                      <a:pt x="116" y="71"/>
                    </a:lnTo>
                    <a:lnTo>
                      <a:pt x="118" y="81"/>
                    </a:lnTo>
                    <a:close/>
                  </a:path>
                </a:pathLst>
              </a:custGeom>
              <a:solidFill>
                <a:srgbClr val="E455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293" name="Freeform 21"/>
              <p:cNvSpPr>
                <a:spLocks/>
              </p:cNvSpPr>
              <p:nvPr/>
            </p:nvSpPr>
            <p:spPr bwMode="auto">
              <a:xfrm>
                <a:off x="3434" y="111"/>
                <a:ext cx="91" cy="38"/>
              </a:xfrm>
              <a:custGeom>
                <a:avLst/>
                <a:gdLst/>
                <a:ahLst/>
                <a:cxnLst>
                  <a:cxn ang="0">
                    <a:pos x="91" y="38"/>
                  </a:cxn>
                  <a:cxn ang="0">
                    <a:pos x="91" y="0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28" y="2"/>
                  </a:cxn>
                  <a:cxn ang="0">
                    <a:pos x="41" y="6"/>
                  </a:cxn>
                  <a:cxn ang="0">
                    <a:pos x="53" y="9"/>
                  </a:cxn>
                  <a:cxn ang="0">
                    <a:pos x="65" y="14"/>
                  </a:cxn>
                  <a:cxn ang="0">
                    <a:pos x="76" y="21"/>
                  </a:cxn>
                  <a:cxn ang="0">
                    <a:pos x="84" y="28"/>
                  </a:cxn>
                  <a:cxn ang="0">
                    <a:pos x="91" y="38"/>
                  </a:cxn>
                </a:cxnLst>
                <a:rect l="0" t="0" r="r" b="b"/>
                <a:pathLst>
                  <a:path w="91" h="38">
                    <a:moveTo>
                      <a:pt x="91" y="38"/>
                    </a:moveTo>
                    <a:lnTo>
                      <a:pt x="91" y="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8" y="2"/>
                    </a:lnTo>
                    <a:lnTo>
                      <a:pt x="41" y="6"/>
                    </a:lnTo>
                    <a:lnTo>
                      <a:pt x="53" y="9"/>
                    </a:lnTo>
                    <a:lnTo>
                      <a:pt x="65" y="14"/>
                    </a:lnTo>
                    <a:lnTo>
                      <a:pt x="76" y="21"/>
                    </a:lnTo>
                    <a:lnTo>
                      <a:pt x="84" y="28"/>
                    </a:lnTo>
                    <a:lnTo>
                      <a:pt x="91" y="38"/>
                    </a:lnTo>
                    <a:close/>
                  </a:path>
                </a:pathLst>
              </a:custGeom>
              <a:solidFill>
                <a:srgbClr val="E455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294" name="Freeform 22"/>
              <p:cNvSpPr>
                <a:spLocks/>
              </p:cNvSpPr>
              <p:nvPr/>
            </p:nvSpPr>
            <p:spPr bwMode="auto">
              <a:xfrm>
                <a:off x="3421" y="382"/>
                <a:ext cx="104" cy="31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104" y="31"/>
                  </a:cxn>
                  <a:cxn ang="0">
                    <a:pos x="104" y="0"/>
                  </a:cxn>
                  <a:cxn ang="0">
                    <a:pos x="96" y="9"/>
                  </a:cxn>
                  <a:cxn ang="0">
                    <a:pos x="85" y="17"/>
                  </a:cxn>
                  <a:cxn ang="0">
                    <a:pos x="73" y="23"/>
                  </a:cxn>
                  <a:cxn ang="0">
                    <a:pos x="60" y="26"/>
                  </a:cxn>
                  <a:cxn ang="0">
                    <a:pos x="46" y="29"/>
                  </a:cxn>
                  <a:cxn ang="0">
                    <a:pos x="30" y="31"/>
                  </a:cxn>
                  <a:cxn ang="0">
                    <a:pos x="15" y="31"/>
                  </a:cxn>
                  <a:cxn ang="0">
                    <a:pos x="0" y="31"/>
                  </a:cxn>
                </a:cxnLst>
                <a:rect l="0" t="0" r="r" b="b"/>
                <a:pathLst>
                  <a:path w="104" h="31">
                    <a:moveTo>
                      <a:pt x="0" y="31"/>
                    </a:moveTo>
                    <a:lnTo>
                      <a:pt x="0" y="31"/>
                    </a:lnTo>
                    <a:lnTo>
                      <a:pt x="0" y="31"/>
                    </a:lnTo>
                    <a:lnTo>
                      <a:pt x="104" y="31"/>
                    </a:lnTo>
                    <a:lnTo>
                      <a:pt x="104" y="0"/>
                    </a:lnTo>
                    <a:lnTo>
                      <a:pt x="96" y="9"/>
                    </a:lnTo>
                    <a:lnTo>
                      <a:pt x="85" y="17"/>
                    </a:lnTo>
                    <a:lnTo>
                      <a:pt x="73" y="23"/>
                    </a:lnTo>
                    <a:lnTo>
                      <a:pt x="60" y="26"/>
                    </a:lnTo>
                    <a:lnTo>
                      <a:pt x="46" y="29"/>
                    </a:lnTo>
                    <a:lnTo>
                      <a:pt x="30" y="31"/>
                    </a:lnTo>
                    <a:lnTo>
                      <a:pt x="15" y="31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455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295" name="Freeform 23"/>
              <p:cNvSpPr>
                <a:spLocks/>
              </p:cNvSpPr>
              <p:nvPr/>
            </p:nvSpPr>
            <p:spPr bwMode="auto">
              <a:xfrm>
                <a:off x="3475" y="226"/>
                <a:ext cx="50" cy="64"/>
              </a:xfrm>
              <a:custGeom>
                <a:avLst/>
                <a:gdLst/>
                <a:ahLst/>
                <a:cxnLst>
                  <a:cxn ang="0">
                    <a:pos x="2" y="33"/>
                  </a:cxn>
                  <a:cxn ang="0">
                    <a:pos x="0" y="35"/>
                  </a:cxn>
                  <a:cxn ang="0">
                    <a:pos x="0" y="35"/>
                  </a:cxn>
                  <a:cxn ang="0">
                    <a:pos x="0" y="35"/>
                  </a:cxn>
                  <a:cxn ang="0">
                    <a:pos x="0" y="35"/>
                  </a:cxn>
                  <a:cxn ang="0">
                    <a:pos x="0" y="35"/>
                  </a:cxn>
                  <a:cxn ang="0">
                    <a:pos x="2" y="35"/>
                  </a:cxn>
                  <a:cxn ang="0">
                    <a:pos x="4" y="36"/>
                  </a:cxn>
                  <a:cxn ang="0">
                    <a:pos x="18" y="40"/>
                  </a:cxn>
                  <a:cxn ang="0">
                    <a:pos x="31" y="47"/>
                  </a:cxn>
                  <a:cxn ang="0">
                    <a:pos x="42" y="53"/>
                  </a:cxn>
                  <a:cxn ang="0">
                    <a:pos x="50" y="64"/>
                  </a:cxn>
                  <a:cxn ang="0">
                    <a:pos x="50" y="0"/>
                  </a:cxn>
                  <a:cxn ang="0">
                    <a:pos x="42" y="11"/>
                  </a:cxn>
                  <a:cxn ang="0">
                    <a:pos x="31" y="21"/>
                  </a:cxn>
                  <a:cxn ang="0">
                    <a:pos x="18" y="28"/>
                  </a:cxn>
                  <a:cxn ang="0">
                    <a:pos x="2" y="33"/>
                  </a:cxn>
                </a:cxnLst>
                <a:rect l="0" t="0" r="r" b="b"/>
                <a:pathLst>
                  <a:path w="50" h="64">
                    <a:moveTo>
                      <a:pt x="2" y="33"/>
                    </a:moveTo>
                    <a:lnTo>
                      <a:pt x="0" y="35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2" y="35"/>
                    </a:lnTo>
                    <a:lnTo>
                      <a:pt x="4" y="36"/>
                    </a:lnTo>
                    <a:lnTo>
                      <a:pt x="18" y="40"/>
                    </a:lnTo>
                    <a:lnTo>
                      <a:pt x="31" y="47"/>
                    </a:lnTo>
                    <a:lnTo>
                      <a:pt x="42" y="53"/>
                    </a:lnTo>
                    <a:lnTo>
                      <a:pt x="50" y="64"/>
                    </a:lnTo>
                    <a:lnTo>
                      <a:pt x="50" y="0"/>
                    </a:lnTo>
                    <a:lnTo>
                      <a:pt x="42" y="11"/>
                    </a:lnTo>
                    <a:lnTo>
                      <a:pt x="31" y="21"/>
                    </a:lnTo>
                    <a:lnTo>
                      <a:pt x="18" y="28"/>
                    </a:lnTo>
                    <a:lnTo>
                      <a:pt x="2" y="33"/>
                    </a:lnTo>
                    <a:close/>
                  </a:path>
                </a:pathLst>
              </a:custGeom>
              <a:solidFill>
                <a:srgbClr val="58BB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296" name="Freeform 24"/>
              <p:cNvSpPr>
                <a:spLocks noEditPoints="1"/>
              </p:cNvSpPr>
              <p:nvPr/>
            </p:nvSpPr>
            <p:spPr bwMode="auto">
              <a:xfrm>
                <a:off x="3253" y="111"/>
                <a:ext cx="288" cy="302"/>
              </a:xfrm>
              <a:custGeom>
                <a:avLst/>
                <a:gdLst/>
                <a:ahLst/>
                <a:cxnLst>
                  <a:cxn ang="0">
                    <a:pos x="133" y="179"/>
                  </a:cxn>
                  <a:cxn ang="0">
                    <a:pos x="149" y="180"/>
                  </a:cxn>
                  <a:cxn ang="0">
                    <a:pos x="162" y="184"/>
                  </a:cxn>
                  <a:cxn ang="0">
                    <a:pos x="173" y="194"/>
                  </a:cxn>
                  <a:cxn ang="0">
                    <a:pos x="176" y="210"/>
                  </a:cxn>
                  <a:cxn ang="0">
                    <a:pos x="171" y="223"/>
                  </a:cxn>
                  <a:cxn ang="0">
                    <a:pos x="162" y="234"/>
                  </a:cxn>
                  <a:cxn ang="0">
                    <a:pos x="149" y="239"/>
                  </a:cxn>
                  <a:cxn ang="0">
                    <a:pos x="133" y="240"/>
                  </a:cxn>
                  <a:cxn ang="0">
                    <a:pos x="104" y="179"/>
                  </a:cxn>
                  <a:cxn ang="0">
                    <a:pos x="168" y="302"/>
                  </a:cxn>
                  <a:cxn ang="0">
                    <a:pos x="212" y="300"/>
                  </a:cxn>
                  <a:cxn ang="0">
                    <a:pos x="250" y="290"/>
                  </a:cxn>
                  <a:cxn ang="0">
                    <a:pos x="265" y="278"/>
                  </a:cxn>
                  <a:cxn ang="0">
                    <a:pos x="277" y="264"/>
                  </a:cxn>
                  <a:cxn ang="0">
                    <a:pos x="284" y="244"/>
                  </a:cxn>
                  <a:cxn ang="0">
                    <a:pos x="288" y="218"/>
                  </a:cxn>
                  <a:cxn ang="0">
                    <a:pos x="282" y="196"/>
                  </a:cxn>
                  <a:cxn ang="0">
                    <a:pos x="269" y="175"/>
                  </a:cxn>
                  <a:cxn ang="0">
                    <a:pos x="248" y="158"/>
                  </a:cxn>
                  <a:cxn ang="0">
                    <a:pos x="222" y="150"/>
                  </a:cxn>
                  <a:cxn ang="0">
                    <a:pos x="236" y="144"/>
                  </a:cxn>
                  <a:cxn ang="0">
                    <a:pos x="258" y="132"/>
                  </a:cxn>
                  <a:cxn ang="0">
                    <a:pos x="272" y="114"/>
                  </a:cxn>
                  <a:cxn ang="0">
                    <a:pos x="281" y="90"/>
                  </a:cxn>
                  <a:cxn ang="0">
                    <a:pos x="281" y="66"/>
                  </a:cxn>
                  <a:cxn ang="0">
                    <a:pos x="277" y="47"/>
                  </a:cxn>
                  <a:cxn ang="0">
                    <a:pos x="269" y="33"/>
                  </a:cxn>
                  <a:cxn ang="0">
                    <a:pos x="257" y="21"/>
                  </a:cxn>
                  <a:cxn ang="0">
                    <a:pos x="236" y="9"/>
                  </a:cxn>
                  <a:cxn ang="0">
                    <a:pos x="200" y="2"/>
                  </a:cxn>
                  <a:cxn ang="0">
                    <a:pos x="0" y="0"/>
                  </a:cxn>
                  <a:cxn ang="0">
                    <a:pos x="104" y="57"/>
                  </a:cxn>
                  <a:cxn ang="0">
                    <a:pos x="142" y="59"/>
                  </a:cxn>
                  <a:cxn ang="0">
                    <a:pos x="156" y="60"/>
                  </a:cxn>
                  <a:cxn ang="0">
                    <a:pos x="166" y="67"/>
                  </a:cxn>
                  <a:cxn ang="0">
                    <a:pos x="171" y="79"/>
                  </a:cxn>
                  <a:cxn ang="0">
                    <a:pos x="171" y="95"/>
                  </a:cxn>
                  <a:cxn ang="0">
                    <a:pos x="164" y="107"/>
                  </a:cxn>
                  <a:cxn ang="0">
                    <a:pos x="154" y="114"/>
                  </a:cxn>
                  <a:cxn ang="0">
                    <a:pos x="138" y="115"/>
                  </a:cxn>
                  <a:cxn ang="0">
                    <a:pos x="104" y="117"/>
                  </a:cxn>
                </a:cxnLst>
                <a:rect l="0" t="0" r="r" b="b"/>
                <a:pathLst>
                  <a:path w="288" h="302">
                    <a:moveTo>
                      <a:pt x="104" y="179"/>
                    </a:moveTo>
                    <a:lnTo>
                      <a:pt x="133" y="179"/>
                    </a:lnTo>
                    <a:lnTo>
                      <a:pt x="142" y="179"/>
                    </a:lnTo>
                    <a:lnTo>
                      <a:pt x="149" y="180"/>
                    </a:lnTo>
                    <a:lnTo>
                      <a:pt x="156" y="182"/>
                    </a:lnTo>
                    <a:lnTo>
                      <a:pt x="162" y="184"/>
                    </a:lnTo>
                    <a:lnTo>
                      <a:pt x="168" y="189"/>
                    </a:lnTo>
                    <a:lnTo>
                      <a:pt x="173" y="194"/>
                    </a:lnTo>
                    <a:lnTo>
                      <a:pt x="174" y="201"/>
                    </a:lnTo>
                    <a:lnTo>
                      <a:pt x="176" y="210"/>
                    </a:lnTo>
                    <a:lnTo>
                      <a:pt x="174" y="218"/>
                    </a:lnTo>
                    <a:lnTo>
                      <a:pt x="171" y="223"/>
                    </a:lnTo>
                    <a:lnTo>
                      <a:pt x="168" y="230"/>
                    </a:lnTo>
                    <a:lnTo>
                      <a:pt x="162" y="234"/>
                    </a:lnTo>
                    <a:lnTo>
                      <a:pt x="156" y="237"/>
                    </a:lnTo>
                    <a:lnTo>
                      <a:pt x="149" y="239"/>
                    </a:lnTo>
                    <a:lnTo>
                      <a:pt x="140" y="240"/>
                    </a:lnTo>
                    <a:lnTo>
                      <a:pt x="133" y="240"/>
                    </a:lnTo>
                    <a:lnTo>
                      <a:pt x="104" y="240"/>
                    </a:lnTo>
                    <a:lnTo>
                      <a:pt x="104" y="179"/>
                    </a:lnTo>
                    <a:close/>
                    <a:moveTo>
                      <a:pt x="0" y="302"/>
                    </a:moveTo>
                    <a:lnTo>
                      <a:pt x="168" y="302"/>
                    </a:lnTo>
                    <a:lnTo>
                      <a:pt x="190" y="302"/>
                    </a:lnTo>
                    <a:lnTo>
                      <a:pt x="212" y="300"/>
                    </a:lnTo>
                    <a:lnTo>
                      <a:pt x="233" y="297"/>
                    </a:lnTo>
                    <a:lnTo>
                      <a:pt x="250" y="290"/>
                    </a:lnTo>
                    <a:lnTo>
                      <a:pt x="258" y="285"/>
                    </a:lnTo>
                    <a:lnTo>
                      <a:pt x="265" y="278"/>
                    </a:lnTo>
                    <a:lnTo>
                      <a:pt x="272" y="271"/>
                    </a:lnTo>
                    <a:lnTo>
                      <a:pt x="277" y="264"/>
                    </a:lnTo>
                    <a:lnTo>
                      <a:pt x="281" y="254"/>
                    </a:lnTo>
                    <a:lnTo>
                      <a:pt x="284" y="244"/>
                    </a:lnTo>
                    <a:lnTo>
                      <a:pt x="286" y="232"/>
                    </a:lnTo>
                    <a:lnTo>
                      <a:pt x="288" y="218"/>
                    </a:lnTo>
                    <a:lnTo>
                      <a:pt x="286" y="208"/>
                    </a:lnTo>
                    <a:lnTo>
                      <a:pt x="282" y="196"/>
                    </a:lnTo>
                    <a:lnTo>
                      <a:pt x="277" y="186"/>
                    </a:lnTo>
                    <a:lnTo>
                      <a:pt x="269" y="175"/>
                    </a:lnTo>
                    <a:lnTo>
                      <a:pt x="260" y="167"/>
                    </a:lnTo>
                    <a:lnTo>
                      <a:pt x="248" y="158"/>
                    </a:lnTo>
                    <a:lnTo>
                      <a:pt x="236" y="153"/>
                    </a:lnTo>
                    <a:lnTo>
                      <a:pt x="222" y="150"/>
                    </a:lnTo>
                    <a:lnTo>
                      <a:pt x="222" y="150"/>
                    </a:lnTo>
                    <a:lnTo>
                      <a:pt x="236" y="144"/>
                    </a:lnTo>
                    <a:lnTo>
                      <a:pt x="248" y="139"/>
                    </a:lnTo>
                    <a:lnTo>
                      <a:pt x="258" y="132"/>
                    </a:lnTo>
                    <a:lnTo>
                      <a:pt x="267" y="124"/>
                    </a:lnTo>
                    <a:lnTo>
                      <a:pt x="272" y="114"/>
                    </a:lnTo>
                    <a:lnTo>
                      <a:pt x="277" y="103"/>
                    </a:lnTo>
                    <a:lnTo>
                      <a:pt x="281" y="90"/>
                    </a:lnTo>
                    <a:lnTo>
                      <a:pt x="282" y="76"/>
                    </a:lnTo>
                    <a:lnTo>
                      <a:pt x="281" y="66"/>
                    </a:lnTo>
                    <a:lnTo>
                      <a:pt x="279" y="55"/>
                    </a:lnTo>
                    <a:lnTo>
                      <a:pt x="277" y="47"/>
                    </a:lnTo>
                    <a:lnTo>
                      <a:pt x="274" y="40"/>
                    </a:lnTo>
                    <a:lnTo>
                      <a:pt x="269" y="33"/>
                    </a:lnTo>
                    <a:lnTo>
                      <a:pt x="264" y="26"/>
                    </a:lnTo>
                    <a:lnTo>
                      <a:pt x="257" y="21"/>
                    </a:lnTo>
                    <a:lnTo>
                      <a:pt x="250" y="16"/>
                    </a:lnTo>
                    <a:lnTo>
                      <a:pt x="236" y="9"/>
                    </a:lnTo>
                    <a:lnTo>
                      <a:pt x="219" y="4"/>
                    </a:lnTo>
                    <a:lnTo>
                      <a:pt x="200" y="2"/>
                    </a:lnTo>
                    <a:lnTo>
                      <a:pt x="181" y="0"/>
                    </a:lnTo>
                    <a:lnTo>
                      <a:pt x="0" y="0"/>
                    </a:lnTo>
                    <a:lnTo>
                      <a:pt x="0" y="302"/>
                    </a:lnTo>
                    <a:close/>
                    <a:moveTo>
                      <a:pt x="104" y="57"/>
                    </a:moveTo>
                    <a:lnTo>
                      <a:pt x="135" y="57"/>
                    </a:lnTo>
                    <a:lnTo>
                      <a:pt x="142" y="59"/>
                    </a:lnTo>
                    <a:lnTo>
                      <a:pt x="149" y="59"/>
                    </a:lnTo>
                    <a:lnTo>
                      <a:pt x="156" y="60"/>
                    </a:lnTo>
                    <a:lnTo>
                      <a:pt x="161" y="64"/>
                    </a:lnTo>
                    <a:lnTo>
                      <a:pt x="166" y="67"/>
                    </a:lnTo>
                    <a:lnTo>
                      <a:pt x="169" y="72"/>
                    </a:lnTo>
                    <a:lnTo>
                      <a:pt x="171" y="79"/>
                    </a:lnTo>
                    <a:lnTo>
                      <a:pt x="173" y="88"/>
                    </a:lnTo>
                    <a:lnTo>
                      <a:pt x="171" y="95"/>
                    </a:lnTo>
                    <a:lnTo>
                      <a:pt x="169" y="102"/>
                    </a:lnTo>
                    <a:lnTo>
                      <a:pt x="164" y="107"/>
                    </a:lnTo>
                    <a:lnTo>
                      <a:pt x="159" y="110"/>
                    </a:lnTo>
                    <a:lnTo>
                      <a:pt x="154" y="114"/>
                    </a:lnTo>
                    <a:lnTo>
                      <a:pt x="147" y="115"/>
                    </a:lnTo>
                    <a:lnTo>
                      <a:pt x="138" y="115"/>
                    </a:lnTo>
                    <a:lnTo>
                      <a:pt x="132" y="117"/>
                    </a:lnTo>
                    <a:lnTo>
                      <a:pt x="104" y="117"/>
                    </a:lnTo>
                    <a:lnTo>
                      <a:pt x="104" y="57"/>
                    </a:lnTo>
                    <a:close/>
                  </a:path>
                </a:pathLst>
              </a:custGeom>
              <a:solidFill>
                <a:srgbClr val="005D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297" name="Freeform 25"/>
              <p:cNvSpPr>
                <a:spLocks noEditPoints="1"/>
              </p:cNvSpPr>
              <p:nvPr/>
            </p:nvSpPr>
            <p:spPr bwMode="auto">
              <a:xfrm>
                <a:off x="3525" y="111"/>
                <a:ext cx="312" cy="302"/>
              </a:xfrm>
              <a:custGeom>
                <a:avLst/>
                <a:gdLst/>
                <a:ahLst/>
                <a:cxnLst>
                  <a:cxn ang="0">
                    <a:pos x="142" y="69"/>
                  </a:cxn>
                  <a:cxn ang="0">
                    <a:pos x="159" y="69"/>
                  </a:cxn>
                  <a:cxn ang="0">
                    <a:pos x="175" y="74"/>
                  </a:cxn>
                  <a:cxn ang="0">
                    <a:pos x="185" y="83"/>
                  </a:cxn>
                  <a:cxn ang="0">
                    <a:pos x="189" y="100"/>
                  </a:cxn>
                  <a:cxn ang="0">
                    <a:pos x="185" y="117"/>
                  </a:cxn>
                  <a:cxn ang="0">
                    <a:pos x="173" y="127"/>
                  </a:cxn>
                  <a:cxn ang="0">
                    <a:pos x="159" y="132"/>
                  </a:cxn>
                  <a:cxn ang="0">
                    <a:pos x="141" y="132"/>
                  </a:cxn>
                  <a:cxn ang="0">
                    <a:pos x="111" y="69"/>
                  </a:cxn>
                  <a:cxn ang="0">
                    <a:pos x="111" y="302"/>
                  </a:cxn>
                  <a:cxn ang="0">
                    <a:pos x="139" y="201"/>
                  </a:cxn>
                  <a:cxn ang="0">
                    <a:pos x="158" y="203"/>
                  </a:cxn>
                  <a:cxn ang="0">
                    <a:pos x="165" y="208"/>
                  </a:cxn>
                  <a:cxn ang="0">
                    <a:pos x="171" y="216"/>
                  </a:cxn>
                  <a:cxn ang="0">
                    <a:pos x="180" y="258"/>
                  </a:cxn>
                  <a:cxn ang="0">
                    <a:pos x="187" y="302"/>
                  </a:cxn>
                  <a:cxn ang="0">
                    <a:pos x="305" y="278"/>
                  </a:cxn>
                  <a:cxn ang="0">
                    <a:pos x="297" y="235"/>
                  </a:cxn>
                  <a:cxn ang="0">
                    <a:pos x="290" y="208"/>
                  </a:cxn>
                  <a:cxn ang="0">
                    <a:pos x="274" y="184"/>
                  </a:cxn>
                  <a:cxn ang="0">
                    <a:pos x="257" y="170"/>
                  </a:cxn>
                  <a:cxn ang="0">
                    <a:pos x="242" y="163"/>
                  </a:cxn>
                  <a:cxn ang="0">
                    <a:pos x="231" y="162"/>
                  </a:cxn>
                  <a:cxn ang="0">
                    <a:pos x="262" y="151"/>
                  </a:cxn>
                  <a:cxn ang="0">
                    <a:pos x="285" y="134"/>
                  </a:cxn>
                  <a:cxn ang="0">
                    <a:pos x="300" y="112"/>
                  </a:cxn>
                  <a:cxn ang="0">
                    <a:pos x="305" y="81"/>
                  </a:cxn>
                  <a:cxn ang="0">
                    <a:pos x="302" y="60"/>
                  </a:cxn>
                  <a:cxn ang="0">
                    <a:pos x="297" y="43"/>
                  </a:cxn>
                  <a:cxn ang="0">
                    <a:pos x="286" y="30"/>
                  </a:cxn>
                  <a:cxn ang="0">
                    <a:pos x="273" y="19"/>
                  </a:cxn>
                  <a:cxn ang="0">
                    <a:pos x="257" y="11"/>
                  </a:cxn>
                  <a:cxn ang="0">
                    <a:pos x="237" y="6"/>
                  </a:cxn>
                  <a:cxn ang="0">
                    <a:pos x="187" y="0"/>
                  </a:cxn>
                  <a:cxn ang="0">
                    <a:pos x="0" y="302"/>
                  </a:cxn>
                </a:cxnLst>
                <a:rect l="0" t="0" r="r" b="b"/>
                <a:pathLst>
                  <a:path w="312" h="302">
                    <a:moveTo>
                      <a:pt x="111" y="69"/>
                    </a:moveTo>
                    <a:lnTo>
                      <a:pt x="142" y="69"/>
                    </a:lnTo>
                    <a:lnTo>
                      <a:pt x="151" y="69"/>
                    </a:lnTo>
                    <a:lnTo>
                      <a:pt x="159" y="69"/>
                    </a:lnTo>
                    <a:lnTo>
                      <a:pt x="168" y="71"/>
                    </a:lnTo>
                    <a:lnTo>
                      <a:pt x="175" y="74"/>
                    </a:lnTo>
                    <a:lnTo>
                      <a:pt x="180" y="78"/>
                    </a:lnTo>
                    <a:lnTo>
                      <a:pt x="185" y="83"/>
                    </a:lnTo>
                    <a:lnTo>
                      <a:pt x="187" y="90"/>
                    </a:lnTo>
                    <a:lnTo>
                      <a:pt x="189" y="100"/>
                    </a:lnTo>
                    <a:lnTo>
                      <a:pt x="187" y="110"/>
                    </a:lnTo>
                    <a:lnTo>
                      <a:pt x="185" y="117"/>
                    </a:lnTo>
                    <a:lnTo>
                      <a:pt x="180" y="124"/>
                    </a:lnTo>
                    <a:lnTo>
                      <a:pt x="173" y="127"/>
                    </a:lnTo>
                    <a:lnTo>
                      <a:pt x="166" y="131"/>
                    </a:lnTo>
                    <a:lnTo>
                      <a:pt x="159" y="132"/>
                    </a:lnTo>
                    <a:lnTo>
                      <a:pt x="151" y="132"/>
                    </a:lnTo>
                    <a:lnTo>
                      <a:pt x="141" y="132"/>
                    </a:lnTo>
                    <a:lnTo>
                      <a:pt x="111" y="132"/>
                    </a:lnTo>
                    <a:lnTo>
                      <a:pt x="111" y="69"/>
                    </a:lnTo>
                    <a:close/>
                    <a:moveTo>
                      <a:pt x="0" y="302"/>
                    </a:moveTo>
                    <a:lnTo>
                      <a:pt x="111" y="302"/>
                    </a:lnTo>
                    <a:lnTo>
                      <a:pt x="111" y="201"/>
                    </a:lnTo>
                    <a:lnTo>
                      <a:pt x="139" y="201"/>
                    </a:lnTo>
                    <a:lnTo>
                      <a:pt x="147" y="201"/>
                    </a:lnTo>
                    <a:lnTo>
                      <a:pt x="158" y="203"/>
                    </a:lnTo>
                    <a:lnTo>
                      <a:pt x="161" y="204"/>
                    </a:lnTo>
                    <a:lnTo>
                      <a:pt x="165" y="208"/>
                    </a:lnTo>
                    <a:lnTo>
                      <a:pt x="168" y="211"/>
                    </a:lnTo>
                    <a:lnTo>
                      <a:pt x="171" y="216"/>
                    </a:lnTo>
                    <a:lnTo>
                      <a:pt x="177" y="234"/>
                    </a:lnTo>
                    <a:lnTo>
                      <a:pt x="180" y="258"/>
                    </a:lnTo>
                    <a:lnTo>
                      <a:pt x="183" y="283"/>
                    </a:lnTo>
                    <a:lnTo>
                      <a:pt x="187" y="302"/>
                    </a:lnTo>
                    <a:lnTo>
                      <a:pt x="312" y="302"/>
                    </a:lnTo>
                    <a:lnTo>
                      <a:pt x="305" y="278"/>
                    </a:lnTo>
                    <a:lnTo>
                      <a:pt x="300" y="249"/>
                    </a:lnTo>
                    <a:lnTo>
                      <a:pt x="297" y="235"/>
                    </a:lnTo>
                    <a:lnTo>
                      <a:pt x="293" y="222"/>
                    </a:lnTo>
                    <a:lnTo>
                      <a:pt x="290" y="208"/>
                    </a:lnTo>
                    <a:lnTo>
                      <a:pt x="283" y="194"/>
                    </a:lnTo>
                    <a:lnTo>
                      <a:pt x="274" y="184"/>
                    </a:lnTo>
                    <a:lnTo>
                      <a:pt x="264" y="174"/>
                    </a:lnTo>
                    <a:lnTo>
                      <a:pt x="257" y="170"/>
                    </a:lnTo>
                    <a:lnTo>
                      <a:pt x="249" y="167"/>
                    </a:lnTo>
                    <a:lnTo>
                      <a:pt x="242" y="163"/>
                    </a:lnTo>
                    <a:lnTo>
                      <a:pt x="231" y="162"/>
                    </a:lnTo>
                    <a:lnTo>
                      <a:pt x="231" y="162"/>
                    </a:lnTo>
                    <a:lnTo>
                      <a:pt x="249" y="156"/>
                    </a:lnTo>
                    <a:lnTo>
                      <a:pt x="262" y="151"/>
                    </a:lnTo>
                    <a:lnTo>
                      <a:pt x="274" y="143"/>
                    </a:lnTo>
                    <a:lnTo>
                      <a:pt x="285" y="134"/>
                    </a:lnTo>
                    <a:lnTo>
                      <a:pt x="293" y="124"/>
                    </a:lnTo>
                    <a:lnTo>
                      <a:pt x="300" y="112"/>
                    </a:lnTo>
                    <a:lnTo>
                      <a:pt x="303" y="98"/>
                    </a:lnTo>
                    <a:lnTo>
                      <a:pt x="305" y="81"/>
                    </a:lnTo>
                    <a:lnTo>
                      <a:pt x="303" y="71"/>
                    </a:lnTo>
                    <a:lnTo>
                      <a:pt x="302" y="60"/>
                    </a:lnTo>
                    <a:lnTo>
                      <a:pt x="300" y="52"/>
                    </a:lnTo>
                    <a:lnTo>
                      <a:pt x="297" y="43"/>
                    </a:lnTo>
                    <a:lnTo>
                      <a:pt x="291" y="36"/>
                    </a:lnTo>
                    <a:lnTo>
                      <a:pt x="286" y="30"/>
                    </a:lnTo>
                    <a:lnTo>
                      <a:pt x="281" y="24"/>
                    </a:lnTo>
                    <a:lnTo>
                      <a:pt x="273" y="19"/>
                    </a:lnTo>
                    <a:lnTo>
                      <a:pt x="266" y="14"/>
                    </a:lnTo>
                    <a:lnTo>
                      <a:pt x="257" y="11"/>
                    </a:lnTo>
                    <a:lnTo>
                      <a:pt x="247" y="7"/>
                    </a:lnTo>
                    <a:lnTo>
                      <a:pt x="237" y="6"/>
                    </a:lnTo>
                    <a:lnTo>
                      <a:pt x="214" y="2"/>
                    </a:lnTo>
                    <a:lnTo>
                      <a:pt x="187" y="0"/>
                    </a:lnTo>
                    <a:lnTo>
                      <a:pt x="0" y="0"/>
                    </a:lnTo>
                    <a:lnTo>
                      <a:pt x="0" y="302"/>
                    </a:lnTo>
                    <a:close/>
                  </a:path>
                </a:pathLst>
              </a:custGeom>
              <a:solidFill>
                <a:srgbClr val="F8C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298" name="Freeform 26"/>
              <p:cNvSpPr>
                <a:spLocks/>
              </p:cNvSpPr>
              <p:nvPr/>
            </p:nvSpPr>
            <p:spPr bwMode="auto">
              <a:xfrm>
                <a:off x="3787" y="111"/>
                <a:ext cx="374" cy="302"/>
              </a:xfrm>
              <a:custGeom>
                <a:avLst/>
                <a:gdLst/>
                <a:ahLst/>
                <a:cxnLst>
                  <a:cxn ang="0">
                    <a:pos x="0" y="302"/>
                  </a:cxn>
                  <a:cxn ang="0">
                    <a:pos x="117" y="302"/>
                  </a:cxn>
                  <a:cxn ang="0">
                    <a:pos x="136" y="237"/>
                  </a:cxn>
                  <a:cxn ang="0">
                    <a:pos x="233" y="237"/>
                  </a:cxn>
                  <a:cxn ang="0">
                    <a:pos x="252" y="302"/>
                  </a:cxn>
                  <a:cxn ang="0">
                    <a:pos x="374" y="302"/>
                  </a:cxn>
                  <a:cxn ang="0">
                    <a:pos x="266" y="0"/>
                  </a:cxn>
                  <a:cxn ang="0">
                    <a:pos x="107" y="0"/>
                  </a:cxn>
                  <a:cxn ang="0">
                    <a:pos x="0" y="302"/>
                  </a:cxn>
                </a:cxnLst>
                <a:rect l="0" t="0" r="r" b="b"/>
                <a:pathLst>
                  <a:path w="374" h="302">
                    <a:moveTo>
                      <a:pt x="0" y="302"/>
                    </a:moveTo>
                    <a:lnTo>
                      <a:pt x="117" y="302"/>
                    </a:lnTo>
                    <a:lnTo>
                      <a:pt x="136" y="237"/>
                    </a:lnTo>
                    <a:lnTo>
                      <a:pt x="233" y="237"/>
                    </a:lnTo>
                    <a:lnTo>
                      <a:pt x="252" y="302"/>
                    </a:lnTo>
                    <a:lnTo>
                      <a:pt x="374" y="302"/>
                    </a:lnTo>
                    <a:lnTo>
                      <a:pt x="266" y="0"/>
                    </a:lnTo>
                    <a:lnTo>
                      <a:pt x="107" y="0"/>
                    </a:lnTo>
                    <a:lnTo>
                      <a:pt x="0" y="302"/>
                    </a:lnTo>
                    <a:close/>
                  </a:path>
                </a:pathLst>
              </a:custGeom>
              <a:solidFill>
                <a:srgbClr val="0086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299" name="Freeform 27"/>
              <p:cNvSpPr>
                <a:spLocks/>
              </p:cNvSpPr>
              <p:nvPr/>
            </p:nvSpPr>
            <p:spPr bwMode="auto">
              <a:xfrm>
                <a:off x="3285" y="439"/>
                <a:ext cx="48" cy="55"/>
              </a:xfrm>
              <a:custGeom>
                <a:avLst/>
                <a:gdLst/>
                <a:ahLst/>
                <a:cxnLst>
                  <a:cxn ang="0">
                    <a:pos x="48" y="32"/>
                  </a:cxn>
                  <a:cxn ang="0">
                    <a:pos x="46" y="38"/>
                  </a:cxn>
                  <a:cxn ang="0">
                    <a:pos x="46" y="43"/>
                  </a:cxn>
                  <a:cxn ang="0">
                    <a:pos x="43" y="46"/>
                  </a:cxn>
                  <a:cxn ang="0">
                    <a:pos x="41" y="50"/>
                  </a:cxn>
                  <a:cxn ang="0">
                    <a:pos x="33" y="53"/>
                  </a:cxn>
                  <a:cxn ang="0">
                    <a:pos x="24" y="55"/>
                  </a:cxn>
                  <a:cxn ang="0">
                    <a:pos x="14" y="53"/>
                  </a:cxn>
                  <a:cxn ang="0">
                    <a:pos x="5" y="50"/>
                  </a:cxn>
                  <a:cxn ang="0">
                    <a:pos x="4" y="46"/>
                  </a:cxn>
                  <a:cxn ang="0">
                    <a:pos x="2" y="43"/>
                  </a:cxn>
                  <a:cxn ang="0">
                    <a:pos x="0" y="38"/>
                  </a:cxn>
                  <a:cxn ang="0">
                    <a:pos x="0" y="32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31"/>
                  </a:cxn>
                  <a:cxn ang="0">
                    <a:pos x="14" y="36"/>
                  </a:cxn>
                  <a:cxn ang="0">
                    <a:pos x="16" y="39"/>
                  </a:cxn>
                  <a:cxn ang="0">
                    <a:pos x="19" y="43"/>
                  </a:cxn>
                  <a:cxn ang="0">
                    <a:pos x="24" y="44"/>
                  </a:cxn>
                  <a:cxn ang="0">
                    <a:pos x="28" y="43"/>
                  </a:cxn>
                  <a:cxn ang="0">
                    <a:pos x="31" y="39"/>
                  </a:cxn>
                  <a:cxn ang="0">
                    <a:pos x="33" y="36"/>
                  </a:cxn>
                  <a:cxn ang="0">
                    <a:pos x="33" y="31"/>
                  </a:cxn>
                  <a:cxn ang="0">
                    <a:pos x="33" y="0"/>
                  </a:cxn>
                  <a:cxn ang="0">
                    <a:pos x="48" y="0"/>
                  </a:cxn>
                  <a:cxn ang="0">
                    <a:pos x="48" y="32"/>
                  </a:cxn>
                </a:cxnLst>
                <a:rect l="0" t="0" r="r" b="b"/>
                <a:pathLst>
                  <a:path w="48" h="55">
                    <a:moveTo>
                      <a:pt x="48" y="32"/>
                    </a:moveTo>
                    <a:lnTo>
                      <a:pt x="46" y="38"/>
                    </a:lnTo>
                    <a:lnTo>
                      <a:pt x="46" y="43"/>
                    </a:lnTo>
                    <a:lnTo>
                      <a:pt x="43" y="46"/>
                    </a:lnTo>
                    <a:lnTo>
                      <a:pt x="41" y="50"/>
                    </a:lnTo>
                    <a:lnTo>
                      <a:pt x="33" y="53"/>
                    </a:lnTo>
                    <a:lnTo>
                      <a:pt x="24" y="55"/>
                    </a:lnTo>
                    <a:lnTo>
                      <a:pt x="14" y="53"/>
                    </a:lnTo>
                    <a:lnTo>
                      <a:pt x="5" y="50"/>
                    </a:lnTo>
                    <a:lnTo>
                      <a:pt x="4" y="46"/>
                    </a:lnTo>
                    <a:lnTo>
                      <a:pt x="2" y="43"/>
                    </a:lnTo>
                    <a:lnTo>
                      <a:pt x="0" y="38"/>
                    </a:lnTo>
                    <a:lnTo>
                      <a:pt x="0" y="32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31"/>
                    </a:lnTo>
                    <a:lnTo>
                      <a:pt x="14" y="36"/>
                    </a:lnTo>
                    <a:lnTo>
                      <a:pt x="16" y="39"/>
                    </a:lnTo>
                    <a:lnTo>
                      <a:pt x="19" y="43"/>
                    </a:lnTo>
                    <a:lnTo>
                      <a:pt x="24" y="44"/>
                    </a:lnTo>
                    <a:lnTo>
                      <a:pt x="28" y="43"/>
                    </a:lnTo>
                    <a:lnTo>
                      <a:pt x="31" y="39"/>
                    </a:lnTo>
                    <a:lnTo>
                      <a:pt x="33" y="36"/>
                    </a:lnTo>
                    <a:lnTo>
                      <a:pt x="33" y="31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48" y="3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300" name="Freeform 28"/>
              <p:cNvSpPr>
                <a:spLocks/>
              </p:cNvSpPr>
              <p:nvPr/>
            </p:nvSpPr>
            <p:spPr bwMode="auto">
              <a:xfrm>
                <a:off x="3383" y="439"/>
                <a:ext cx="68" cy="5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0"/>
                  </a:cxn>
                  <a:cxn ang="0">
                    <a:pos x="34" y="36"/>
                  </a:cxn>
                  <a:cxn ang="0">
                    <a:pos x="34" y="36"/>
                  </a:cxn>
                  <a:cxn ang="0">
                    <a:pos x="46" y="0"/>
                  </a:cxn>
                  <a:cxn ang="0">
                    <a:pos x="68" y="0"/>
                  </a:cxn>
                  <a:cxn ang="0">
                    <a:pos x="68" y="53"/>
                  </a:cxn>
                  <a:cxn ang="0">
                    <a:pos x="55" y="53"/>
                  </a:cxn>
                  <a:cxn ang="0">
                    <a:pos x="55" y="12"/>
                  </a:cxn>
                  <a:cxn ang="0">
                    <a:pos x="55" y="12"/>
                  </a:cxn>
                  <a:cxn ang="0">
                    <a:pos x="41" y="53"/>
                  </a:cxn>
                  <a:cxn ang="0">
                    <a:pos x="27" y="53"/>
                  </a:cxn>
                  <a:cxn ang="0">
                    <a:pos x="14" y="12"/>
                  </a:cxn>
                  <a:cxn ang="0">
                    <a:pos x="14" y="12"/>
                  </a:cxn>
                  <a:cxn ang="0">
                    <a:pos x="14" y="53"/>
                  </a:cxn>
                  <a:cxn ang="0">
                    <a:pos x="0" y="53"/>
                  </a:cxn>
                  <a:cxn ang="0">
                    <a:pos x="0" y="0"/>
                  </a:cxn>
                </a:cxnLst>
                <a:rect l="0" t="0" r="r" b="b"/>
                <a:pathLst>
                  <a:path w="68" h="53">
                    <a:moveTo>
                      <a:pt x="0" y="0"/>
                    </a:moveTo>
                    <a:lnTo>
                      <a:pt x="22" y="0"/>
                    </a:lnTo>
                    <a:lnTo>
                      <a:pt x="34" y="36"/>
                    </a:lnTo>
                    <a:lnTo>
                      <a:pt x="34" y="36"/>
                    </a:lnTo>
                    <a:lnTo>
                      <a:pt x="46" y="0"/>
                    </a:lnTo>
                    <a:lnTo>
                      <a:pt x="68" y="0"/>
                    </a:lnTo>
                    <a:lnTo>
                      <a:pt x="68" y="53"/>
                    </a:lnTo>
                    <a:lnTo>
                      <a:pt x="55" y="53"/>
                    </a:lnTo>
                    <a:lnTo>
                      <a:pt x="55" y="12"/>
                    </a:lnTo>
                    <a:lnTo>
                      <a:pt x="55" y="12"/>
                    </a:lnTo>
                    <a:lnTo>
                      <a:pt x="41" y="53"/>
                    </a:lnTo>
                    <a:lnTo>
                      <a:pt x="27" y="53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53"/>
                    </a:lnTo>
                    <a:lnTo>
                      <a:pt x="0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301" name="Freeform 29"/>
              <p:cNvSpPr>
                <a:spLocks noEditPoints="1"/>
              </p:cNvSpPr>
              <p:nvPr/>
            </p:nvSpPr>
            <p:spPr bwMode="auto">
              <a:xfrm>
                <a:off x="3568" y="439"/>
                <a:ext cx="41" cy="53"/>
              </a:xfrm>
              <a:custGeom>
                <a:avLst/>
                <a:gdLst/>
                <a:ahLst/>
                <a:cxnLst>
                  <a:cxn ang="0">
                    <a:pos x="14" y="10"/>
                  </a:cxn>
                  <a:cxn ang="0">
                    <a:pos x="19" y="10"/>
                  </a:cxn>
                  <a:cxn ang="0">
                    <a:pos x="22" y="10"/>
                  </a:cxn>
                  <a:cxn ang="0">
                    <a:pos x="24" y="12"/>
                  </a:cxn>
                  <a:cxn ang="0">
                    <a:pos x="26" y="14"/>
                  </a:cxn>
                  <a:cxn ang="0">
                    <a:pos x="27" y="17"/>
                  </a:cxn>
                  <a:cxn ang="0">
                    <a:pos x="26" y="20"/>
                  </a:cxn>
                  <a:cxn ang="0">
                    <a:pos x="24" y="22"/>
                  </a:cxn>
                  <a:cxn ang="0">
                    <a:pos x="22" y="24"/>
                  </a:cxn>
                  <a:cxn ang="0">
                    <a:pos x="19" y="24"/>
                  </a:cxn>
                  <a:cxn ang="0">
                    <a:pos x="14" y="24"/>
                  </a:cxn>
                  <a:cxn ang="0">
                    <a:pos x="14" y="10"/>
                  </a:cxn>
                  <a:cxn ang="0">
                    <a:pos x="0" y="53"/>
                  </a:cxn>
                  <a:cxn ang="0">
                    <a:pos x="14" y="53"/>
                  </a:cxn>
                  <a:cxn ang="0">
                    <a:pos x="14" y="34"/>
                  </a:cxn>
                  <a:cxn ang="0">
                    <a:pos x="20" y="34"/>
                  </a:cxn>
                  <a:cxn ang="0">
                    <a:pos x="29" y="34"/>
                  </a:cxn>
                  <a:cxn ang="0">
                    <a:pos x="36" y="31"/>
                  </a:cxn>
                  <a:cxn ang="0">
                    <a:pos x="39" y="24"/>
                  </a:cxn>
                  <a:cxn ang="0">
                    <a:pos x="41" y="17"/>
                  </a:cxn>
                  <a:cxn ang="0">
                    <a:pos x="41" y="14"/>
                  </a:cxn>
                  <a:cxn ang="0">
                    <a:pos x="39" y="8"/>
                  </a:cxn>
                  <a:cxn ang="0">
                    <a:pos x="38" y="7"/>
                  </a:cxn>
                  <a:cxn ang="0">
                    <a:pos x="36" y="3"/>
                  </a:cxn>
                  <a:cxn ang="0">
                    <a:pos x="27" y="0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53"/>
                  </a:cxn>
                </a:cxnLst>
                <a:rect l="0" t="0" r="r" b="b"/>
                <a:pathLst>
                  <a:path w="41" h="53">
                    <a:moveTo>
                      <a:pt x="14" y="10"/>
                    </a:moveTo>
                    <a:lnTo>
                      <a:pt x="19" y="10"/>
                    </a:lnTo>
                    <a:lnTo>
                      <a:pt x="22" y="10"/>
                    </a:lnTo>
                    <a:lnTo>
                      <a:pt x="24" y="12"/>
                    </a:lnTo>
                    <a:lnTo>
                      <a:pt x="26" y="14"/>
                    </a:lnTo>
                    <a:lnTo>
                      <a:pt x="27" y="17"/>
                    </a:lnTo>
                    <a:lnTo>
                      <a:pt x="26" y="20"/>
                    </a:lnTo>
                    <a:lnTo>
                      <a:pt x="24" y="22"/>
                    </a:lnTo>
                    <a:lnTo>
                      <a:pt x="22" y="24"/>
                    </a:lnTo>
                    <a:lnTo>
                      <a:pt x="19" y="24"/>
                    </a:lnTo>
                    <a:lnTo>
                      <a:pt x="14" y="24"/>
                    </a:lnTo>
                    <a:lnTo>
                      <a:pt x="14" y="10"/>
                    </a:lnTo>
                    <a:close/>
                    <a:moveTo>
                      <a:pt x="0" y="53"/>
                    </a:moveTo>
                    <a:lnTo>
                      <a:pt x="14" y="53"/>
                    </a:lnTo>
                    <a:lnTo>
                      <a:pt x="14" y="34"/>
                    </a:lnTo>
                    <a:lnTo>
                      <a:pt x="20" y="34"/>
                    </a:lnTo>
                    <a:lnTo>
                      <a:pt x="29" y="34"/>
                    </a:lnTo>
                    <a:lnTo>
                      <a:pt x="36" y="31"/>
                    </a:lnTo>
                    <a:lnTo>
                      <a:pt x="39" y="24"/>
                    </a:lnTo>
                    <a:lnTo>
                      <a:pt x="41" y="17"/>
                    </a:lnTo>
                    <a:lnTo>
                      <a:pt x="41" y="14"/>
                    </a:lnTo>
                    <a:lnTo>
                      <a:pt x="39" y="8"/>
                    </a:lnTo>
                    <a:lnTo>
                      <a:pt x="38" y="7"/>
                    </a:lnTo>
                    <a:lnTo>
                      <a:pt x="36" y="3"/>
                    </a:lnTo>
                    <a:lnTo>
                      <a:pt x="27" y="0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302" name="Freeform 30"/>
              <p:cNvSpPr>
                <a:spLocks noEditPoints="1"/>
              </p:cNvSpPr>
              <p:nvPr/>
            </p:nvSpPr>
            <p:spPr bwMode="auto">
              <a:xfrm>
                <a:off x="3648" y="439"/>
                <a:ext cx="59" cy="53"/>
              </a:xfrm>
              <a:custGeom>
                <a:avLst/>
                <a:gdLst/>
                <a:ahLst/>
                <a:cxnLst>
                  <a:cxn ang="0">
                    <a:pos x="36" y="32"/>
                  </a:cxn>
                  <a:cxn ang="0">
                    <a:pos x="23" y="32"/>
                  </a:cxn>
                  <a:cxn ang="0">
                    <a:pos x="30" y="10"/>
                  </a:cxn>
                  <a:cxn ang="0">
                    <a:pos x="30" y="10"/>
                  </a:cxn>
                  <a:cxn ang="0">
                    <a:pos x="36" y="32"/>
                  </a:cxn>
                  <a:cxn ang="0">
                    <a:pos x="0" y="53"/>
                  </a:cxn>
                  <a:cxn ang="0">
                    <a:pos x="14" y="53"/>
                  </a:cxn>
                  <a:cxn ang="0">
                    <a:pos x="19" y="43"/>
                  </a:cxn>
                  <a:cxn ang="0">
                    <a:pos x="40" y="43"/>
                  </a:cxn>
                  <a:cxn ang="0">
                    <a:pos x="43" y="53"/>
                  </a:cxn>
                  <a:cxn ang="0">
                    <a:pos x="59" y="53"/>
                  </a:cxn>
                  <a:cxn ang="0">
                    <a:pos x="38" y="0"/>
                  </a:cxn>
                  <a:cxn ang="0">
                    <a:pos x="21" y="0"/>
                  </a:cxn>
                  <a:cxn ang="0">
                    <a:pos x="0" y="53"/>
                  </a:cxn>
                </a:cxnLst>
                <a:rect l="0" t="0" r="r" b="b"/>
                <a:pathLst>
                  <a:path w="59" h="53">
                    <a:moveTo>
                      <a:pt x="36" y="32"/>
                    </a:moveTo>
                    <a:lnTo>
                      <a:pt x="23" y="32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6" y="32"/>
                    </a:lnTo>
                    <a:close/>
                    <a:moveTo>
                      <a:pt x="0" y="53"/>
                    </a:moveTo>
                    <a:lnTo>
                      <a:pt x="14" y="53"/>
                    </a:lnTo>
                    <a:lnTo>
                      <a:pt x="19" y="43"/>
                    </a:lnTo>
                    <a:lnTo>
                      <a:pt x="40" y="43"/>
                    </a:lnTo>
                    <a:lnTo>
                      <a:pt x="43" y="53"/>
                    </a:lnTo>
                    <a:lnTo>
                      <a:pt x="59" y="53"/>
                    </a:lnTo>
                    <a:lnTo>
                      <a:pt x="38" y="0"/>
                    </a:lnTo>
                    <a:lnTo>
                      <a:pt x="21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303" name="Freeform 31"/>
              <p:cNvSpPr>
                <a:spLocks noEditPoints="1"/>
              </p:cNvSpPr>
              <p:nvPr/>
            </p:nvSpPr>
            <p:spPr bwMode="auto">
              <a:xfrm>
                <a:off x="3755" y="423"/>
                <a:ext cx="20" cy="69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0" y="0"/>
                  </a:cxn>
                  <a:cxn ang="0">
                    <a:pos x="12" y="12"/>
                  </a:cxn>
                  <a:cxn ang="0">
                    <a:pos x="1" y="12"/>
                  </a:cxn>
                  <a:cxn ang="0">
                    <a:pos x="7" y="0"/>
                  </a:cxn>
                  <a:cxn ang="0">
                    <a:pos x="0" y="16"/>
                  </a:cxn>
                  <a:cxn ang="0">
                    <a:pos x="15" y="16"/>
                  </a:cxn>
                  <a:cxn ang="0">
                    <a:pos x="15" y="69"/>
                  </a:cxn>
                  <a:cxn ang="0">
                    <a:pos x="0" y="69"/>
                  </a:cxn>
                  <a:cxn ang="0">
                    <a:pos x="0" y="16"/>
                  </a:cxn>
                </a:cxnLst>
                <a:rect l="0" t="0" r="r" b="b"/>
                <a:pathLst>
                  <a:path w="20" h="69">
                    <a:moveTo>
                      <a:pt x="7" y="0"/>
                    </a:moveTo>
                    <a:lnTo>
                      <a:pt x="20" y="0"/>
                    </a:lnTo>
                    <a:lnTo>
                      <a:pt x="12" y="12"/>
                    </a:lnTo>
                    <a:lnTo>
                      <a:pt x="1" y="12"/>
                    </a:lnTo>
                    <a:lnTo>
                      <a:pt x="7" y="0"/>
                    </a:lnTo>
                    <a:close/>
                    <a:moveTo>
                      <a:pt x="0" y="16"/>
                    </a:moveTo>
                    <a:lnTo>
                      <a:pt x="15" y="16"/>
                    </a:lnTo>
                    <a:lnTo>
                      <a:pt x="15" y="69"/>
                    </a:lnTo>
                    <a:lnTo>
                      <a:pt x="0" y="69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304" name="Freeform 32"/>
              <p:cNvSpPr>
                <a:spLocks/>
              </p:cNvSpPr>
              <p:nvPr/>
            </p:nvSpPr>
            <p:spPr bwMode="auto">
              <a:xfrm>
                <a:off x="3820" y="437"/>
                <a:ext cx="41" cy="57"/>
              </a:xfrm>
              <a:custGeom>
                <a:avLst/>
                <a:gdLst/>
                <a:ahLst/>
                <a:cxnLst>
                  <a:cxn ang="0">
                    <a:pos x="2" y="43"/>
                  </a:cxn>
                  <a:cxn ang="0">
                    <a:pos x="8" y="45"/>
                  </a:cxn>
                  <a:cxn ang="0">
                    <a:pos x="17" y="46"/>
                  </a:cxn>
                  <a:cxn ang="0">
                    <a:pos x="20" y="46"/>
                  </a:cxn>
                  <a:cxn ang="0">
                    <a:pos x="24" y="45"/>
                  </a:cxn>
                  <a:cxn ang="0">
                    <a:pos x="26" y="43"/>
                  </a:cxn>
                  <a:cxn ang="0">
                    <a:pos x="26" y="41"/>
                  </a:cxn>
                  <a:cxn ang="0">
                    <a:pos x="26" y="38"/>
                  </a:cxn>
                  <a:cxn ang="0">
                    <a:pos x="22" y="36"/>
                  </a:cxn>
                  <a:cxn ang="0">
                    <a:pos x="19" y="34"/>
                  </a:cxn>
                  <a:cxn ang="0">
                    <a:pos x="14" y="33"/>
                  </a:cxn>
                  <a:cxn ang="0">
                    <a:pos x="8" y="31"/>
                  </a:cxn>
                  <a:cxn ang="0">
                    <a:pos x="5" y="28"/>
                  </a:cxn>
                  <a:cxn ang="0">
                    <a:pos x="2" y="24"/>
                  </a:cxn>
                  <a:cxn ang="0">
                    <a:pos x="0" y="17"/>
                  </a:cxn>
                  <a:cxn ang="0">
                    <a:pos x="2" y="12"/>
                  </a:cxn>
                  <a:cxn ang="0">
                    <a:pos x="3" y="9"/>
                  </a:cxn>
                  <a:cxn ang="0">
                    <a:pos x="5" y="5"/>
                  </a:cxn>
                  <a:cxn ang="0">
                    <a:pos x="8" y="4"/>
                  </a:cxn>
                  <a:cxn ang="0">
                    <a:pos x="15" y="2"/>
                  </a:cxn>
                  <a:cxn ang="0">
                    <a:pos x="24" y="0"/>
                  </a:cxn>
                  <a:cxn ang="0">
                    <a:pos x="32" y="0"/>
                  </a:cxn>
                  <a:cxn ang="0">
                    <a:pos x="38" y="2"/>
                  </a:cxn>
                  <a:cxn ang="0">
                    <a:pos x="38" y="14"/>
                  </a:cxn>
                  <a:cxn ang="0">
                    <a:pos x="31" y="12"/>
                  </a:cxn>
                  <a:cxn ang="0">
                    <a:pos x="26" y="10"/>
                  </a:cxn>
                  <a:cxn ang="0">
                    <a:pos x="22" y="10"/>
                  </a:cxn>
                  <a:cxn ang="0">
                    <a:pos x="19" y="12"/>
                  </a:cxn>
                  <a:cxn ang="0">
                    <a:pos x="17" y="14"/>
                  </a:cxn>
                  <a:cxn ang="0">
                    <a:pos x="15" y="16"/>
                  </a:cxn>
                  <a:cxn ang="0">
                    <a:pos x="17" y="19"/>
                  </a:cxn>
                  <a:cxn ang="0">
                    <a:pos x="19" y="21"/>
                  </a:cxn>
                  <a:cxn ang="0">
                    <a:pos x="24" y="22"/>
                  </a:cxn>
                  <a:cxn ang="0">
                    <a:pos x="29" y="24"/>
                  </a:cxn>
                  <a:cxn ang="0">
                    <a:pos x="32" y="26"/>
                  </a:cxn>
                  <a:cxn ang="0">
                    <a:pos x="38" y="28"/>
                  </a:cxn>
                  <a:cxn ang="0">
                    <a:pos x="41" y="33"/>
                  </a:cxn>
                  <a:cxn ang="0">
                    <a:pos x="41" y="40"/>
                  </a:cxn>
                  <a:cxn ang="0">
                    <a:pos x="41" y="43"/>
                  </a:cxn>
                  <a:cxn ang="0">
                    <a:pos x="39" y="48"/>
                  </a:cxn>
                  <a:cxn ang="0">
                    <a:pos x="38" y="50"/>
                  </a:cxn>
                  <a:cxn ang="0">
                    <a:pos x="34" y="53"/>
                  </a:cxn>
                  <a:cxn ang="0">
                    <a:pos x="26" y="57"/>
                  </a:cxn>
                  <a:cxn ang="0">
                    <a:pos x="17" y="57"/>
                  </a:cxn>
                  <a:cxn ang="0">
                    <a:pos x="8" y="57"/>
                  </a:cxn>
                  <a:cxn ang="0">
                    <a:pos x="2" y="55"/>
                  </a:cxn>
                  <a:cxn ang="0">
                    <a:pos x="2" y="43"/>
                  </a:cxn>
                </a:cxnLst>
                <a:rect l="0" t="0" r="r" b="b"/>
                <a:pathLst>
                  <a:path w="41" h="57">
                    <a:moveTo>
                      <a:pt x="2" y="43"/>
                    </a:moveTo>
                    <a:lnTo>
                      <a:pt x="8" y="45"/>
                    </a:lnTo>
                    <a:lnTo>
                      <a:pt x="17" y="46"/>
                    </a:lnTo>
                    <a:lnTo>
                      <a:pt x="20" y="46"/>
                    </a:lnTo>
                    <a:lnTo>
                      <a:pt x="24" y="45"/>
                    </a:lnTo>
                    <a:lnTo>
                      <a:pt x="26" y="43"/>
                    </a:lnTo>
                    <a:lnTo>
                      <a:pt x="26" y="41"/>
                    </a:lnTo>
                    <a:lnTo>
                      <a:pt x="26" y="38"/>
                    </a:lnTo>
                    <a:lnTo>
                      <a:pt x="22" y="36"/>
                    </a:lnTo>
                    <a:lnTo>
                      <a:pt x="19" y="34"/>
                    </a:lnTo>
                    <a:lnTo>
                      <a:pt x="14" y="33"/>
                    </a:lnTo>
                    <a:lnTo>
                      <a:pt x="8" y="31"/>
                    </a:lnTo>
                    <a:lnTo>
                      <a:pt x="5" y="28"/>
                    </a:lnTo>
                    <a:lnTo>
                      <a:pt x="2" y="24"/>
                    </a:lnTo>
                    <a:lnTo>
                      <a:pt x="0" y="17"/>
                    </a:lnTo>
                    <a:lnTo>
                      <a:pt x="2" y="12"/>
                    </a:lnTo>
                    <a:lnTo>
                      <a:pt x="3" y="9"/>
                    </a:lnTo>
                    <a:lnTo>
                      <a:pt x="5" y="5"/>
                    </a:lnTo>
                    <a:lnTo>
                      <a:pt x="8" y="4"/>
                    </a:lnTo>
                    <a:lnTo>
                      <a:pt x="15" y="2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38" y="2"/>
                    </a:lnTo>
                    <a:lnTo>
                      <a:pt x="38" y="14"/>
                    </a:lnTo>
                    <a:lnTo>
                      <a:pt x="31" y="12"/>
                    </a:lnTo>
                    <a:lnTo>
                      <a:pt x="26" y="10"/>
                    </a:lnTo>
                    <a:lnTo>
                      <a:pt x="22" y="10"/>
                    </a:lnTo>
                    <a:lnTo>
                      <a:pt x="19" y="12"/>
                    </a:lnTo>
                    <a:lnTo>
                      <a:pt x="17" y="14"/>
                    </a:lnTo>
                    <a:lnTo>
                      <a:pt x="15" y="16"/>
                    </a:lnTo>
                    <a:lnTo>
                      <a:pt x="17" y="19"/>
                    </a:lnTo>
                    <a:lnTo>
                      <a:pt x="19" y="21"/>
                    </a:lnTo>
                    <a:lnTo>
                      <a:pt x="24" y="22"/>
                    </a:lnTo>
                    <a:lnTo>
                      <a:pt x="29" y="24"/>
                    </a:lnTo>
                    <a:lnTo>
                      <a:pt x="32" y="26"/>
                    </a:lnTo>
                    <a:lnTo>
                      <a:pt x="38" y="28"/>
                    </a:lnTo>
                    <a:lnTo>
                      <a:pt x="41" y="33"/>
                    </a:lnTo>
                    <a:lnTo>
                      <a:pt x="41" y="40"/>
                    </a:lnTo>
                    <a:lnTo>
                      <a:pt x="41" y="43"/>
                    </a:lnTo>
                    <a:lnTo>
                      <a:pt x="39" y="48"/>
                    </a:lnTo>
                    <a:lnTo>
                      <a:pt x="38" y="50"/>
                    </a:lnTo>
                    <a:lnTo>
                      <a:pt x="34" y="53"/>
                    </a:lnTo>
                    <a:lnTo>
                      <a:pt x="26" y="57"/>
                    </a:lnTo>
                    <a:lnTo>
                      <a:pt x="17" y="57"/>
                    </a:lnTo>
                    <a:lnTo>
                      <a:pt x="8" y="57"/>
                    </a:lnTo>
                    <a:lnTo>
                      <a:pt x="2" y="55"/>
                    </a:lnTo>
                    <a:lnTo>
                      <a:pt x="2" y="4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305" name="Freeform 33"/>
              <p:cNvSpPr>
                <a:spLocks noEditPoints="1"/>
              </p:cNvSpPr>
              <p:nvPr/>
            </p:nvSpPr>
            <p:spPr bwMode="auto">
              <a:xfrm>
                <a:off x="3977" y="439"/>
                <a:ext cx="52" cy="53"/>
              </a:xfrm>
              <a:custGeom>
                <a:avLst/>
                <a:gdLst/>
                <a:ahLst/>
                <a:cxnLst>
                  <a:cxn ang="0">
                    <a:pos x="14" y="10"/>
                  </a:cxn>
                  <a:cxn ang="0">
                    <a:pos x="19" y="10"/>
                  </a:cxn>
                  <a:cxn ang="0">
                    <a:pos x="28" y="12"/>
                  </a:cxn>
                  <a:cxn ang="0">
                    <a:pos x="33" y="14"/>
                  </a:cxn>
                  <a:cxn ang="0">
                    <a:pos x="36" y="19"/>
                  </a:cxn>
                  <a:cxn ang="0">
                    <a:pos x="36" y="27"/>
                  </a:cxn>
                  <a:cxn ang="0">
                    <a:pos x="36" y="34"/>
                  </a:cxn>
                  <a:cxn ang="0">
                    <a:pos x="33" y="39"/>
                  </a:cxn>
                  <a:cxn ang="0">
                    <a:pos x="28" y="43"/>
                  </a:cxn>
                  <a:cxn ang="0">
                    <a:pos x="19" y="43"/>
                  </a:cxn>
                  <a:cxn ang="0">
                    <a:pos x="14" y="43"/>
                  </a:cxn>
                  <a:cxn ang="0">
                    <a:pos x="14" y="10"/>
                  </a:cxn>
                  <a:cxn ang="0">
                    <a:pos x="0" y="53"/>
                  </a:cxn>
                  <a:cxn ang="0">
                    <a:pos x="19" y="53"/>
                  </a:cxn>
                  <a:cxn ang="0">
                    <a:pos x="26" y="53"/>
                  </a:cxn>
                  <a:cxn ang="0">
                    <a:pos x="33" y="53"/>
                  </a:cxn>
                  <a:cxn ang="0">
                    <a:pos x="38" y="51"/>
                  </a:cxn>
                  <a:cxn ang="0">
                    <a:pos x="43" y="48"/>
                  </a:cxn>
                  <a:cxn ang="0">
                    <a:pos x="47" y="44"/>
                  </a:cxn>
                  <a:cxn ang="0">
                    <a:pos x="50" y="39"/>
                  </a:cxn>
                  <a:cxn ang="0">
                    <a:pos x="52" y="34"/>
                  </a:cxn>
                  <a:cxn ang="0">
                    <a:pos x="52" y="26"/>
                  </a:cxn>
                  <a:cxn ang="0">
                    <a:pos x="52" y="19"/>
                  </a:cxn>
                  <a:cxn ang="0">
                    <a:pos x="50" y="14"/>
                  </a:cxn>
                  <a:cxn ang="0">
                    <a:pos x="47" y="8"/>
                  </a:cxn>
                  <a:cxn ang="0">
                    <a:pos x="43" y="5"/>
                  </a:cxn>
                  <a:cxn ang="0">
                    <a:pos x="38" y="2"/>
                  </a:cxn>
                  <a:cxn ang="0">
                    <a:pos x="33" y="0"/>
                  </a:cxn>
                  <a:cxn ang="0">
                    <a:pos x="26" y="0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53"/>
                  </a:cxn>
                </a:cxnLst>
                <a:rect l="0" t="0" r="r" b="b"/>
                <a:pathLst>
                  <a:path w="52" h="53">
                    <a:moveTo>
                      <a:pt x="14" y="10"/>
                    </a:moveTo>
                    <a:lnTo>
                      <a:pt x="19" y="10"/>
                    </a:lnTo>
                    <a:lnTo>
                      <a:pt x="28" y="12"/>
                    </a:lnTo>
                    <a:lnTo>
                      <a:pt x="33" y="14"/>
                    </a:lnTo>
                    <a:lnTo>
                      <a:pt x="36" y="19"/>
                    </a:lnTo>
                    <a:lnTo>
                      <a:pt x="36" y="27"/>
                    </a:lnTo>
                    <a:lnTo>
                      <a:pt x="36" y="34"/>
                    </a:lnTo>
                    <a:lnTo>
                      <a:pt x="33" y="39"/>
                    </a:lnTo>
                    <a:lnTo>
                      <a:pt x="28" y="43"/>
                    </a:lnTo>
                    <a:lnTo>
                      <a:pt x="19" y="43"/>
                    </a:lnTo>
                    <a:lnTo>
                      <a:pt x="14" y="43"/>
                    </a:lnTo>
                    <a:lnTo>
                      <a:pt x="14" y="10"/>
                    </a:lnTo>
                    <a:close/>
                    <a:moveTo>
                      <a:pt x="0" y="53"/>
                    </a:moveTo>
                    <a:lnTo>
                      <a:pt x="19" y="53"/>
                    </a:lnTo>
                    <a:lnTo>
                      <a:pt x="26" y="53"/>
                    </a:lnTo>
                    <a:lnTo>
                      <a:pt x="33" y="53"/>
                    </a:lnTo>
                    <a:lnTo>
                      <a:pt x="38" y="51"/>
                    </a:lnTo>
                    <a:lnTo>
                      <a:pt x="43" y="48"/>
                    </a:lnTo>
                    <a:lnTo>
                      <a:pt x="47" y="44"/>
                    </a:lnTo>
                    <a:lnTo>
                      <a:pt x="50" y="39"/>
                    </a:lnTo>
                    <a:lnTo>
                      <a:pt x="52" y="34"/>
                    </a:lnTo>
                    <a:lnTo>
                      <a:pt x="52" y="26"/>
                    </a:lnTo>
                    <a:lnTo>
                      <a:pt x="52" y="19"/>
                    </a:lnTo>
                    <a:lnTo>
                      <a:pt x="50" y="14"/>
                    </a:lnTo>
                    <a:lnTo>
                      <a:pt x="47" y="8"/>
                    </a:lnTo>
                    <a:lnTo>
                      <a:pt x="43" y="5"/>
                    </a:lnTo>
                    <a:lnTo>
                      <a:pt x="38" y="2"/>
                    </a:lnTo>
                    <a:lnTo>
                      <a:pt x="33" y="0"/>
                    </a:lnTo>
                    <a:lnTo>
                      <a:pt x="26" y="0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306" name="Freeform 34"/>
              <p:cNvSpPr>
                <a:spLocks/>
              </p:cNvSpPr>
              <p:nvPr/>
            </p:nvSpPr>
            <p:spPr bwMode="auto">
              <a:xfrm>
                <a:off x="4079" y="439"/>
                <a:ext cx="39" cy="5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" y="0"/>
                  </a:cxn>
                  <a:cxn ang="0">
                    <a:pos x="39" y="10"/>
                  </a:cxn>
                  <a:cxn ang="0">
                    <a:pos x="15" y="10"/>
                  </a:cxn>
                  <a:cxn ang="0">
                    <a:pos x="15" y="20"/>
                  </a:cxn>
                  <a:cxn ang="0">
                    <a:pos x="37" y="20"/>
                  </a:cxn>
                  <a:cxn ang="0">
                    <a:pos x="37" y="31"/>
                  </a:cxn>
                  <a:cxn ang="0">
                    <a:pos x="15" y="31"/>
                  </a:cxn>
                  <a:cxn ang="0">
                    <a:pos x="15" y="43"/>
                  </a:cxn>
                  <a:cxn ang="0">
                    <a:pos x="39" y="43"/>
                  </a:cxn>
                  <a:cxn ang="0">
                    <a:pos x="39" y="53"/>
                  </a:cxn>
                  <a:cxn ang="0">
                    <a:pos x="0" y="53"/>
                  </a:cxn>
                  <a:cxn ang="0">
                    <a:pos x="0" y="0"/>
                  </a:cxn>
                </a:cxnLst>
                <a:rect l="0" t="0" r="r" b="b"/>
                <a:pathLst>
                  <a:path w="39" h="53">
                    <a:moveTo>
                      <a:pt x="0" y="0"/>
                    </a:moveTo>
                    <a:lnTo>
                      <a:pt x="39" y="0"/>
                    </a:lnTo>
                    <a:lnTo>
                      <a:pt x="39" y="10"/>
                    </a:lnTo>
                    <a:lnTo>
                      <a:pt x="15" y="10"/>
                    </a:lnTo>
                    <a:lnTo>
                      <a:pt x="15" y="20"/>
                    </a:lnTo>
                    <a:lnTo>
                      <a:pt x="37" y="20"/>
                    </a:lnTo>
                    <a:lnTo>
                      <a:pt x="37" y="31"/>
                    </a:lnTo>
                    <a:lnTo>
                      <a:pt x="15" y="31"/>
                    </a:lnTo>
                    <a:lnTo>
                      <a:pt x="15" y="43"/>
                    </a:lnTo>
                    <a:lnTo>
                      <a:pt x="39" y="43"/>
                    </a:lnTo>
                    <a:lnTo>
                      <a:pt x="39" y="53"/>
                    </a:lnTo>
                    <a:lnTo>
                      <a:pt x="0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307" name="Freeform 35"/>
              <p:cNvSpPr>
                <a:spLocks/>
              </p:cNvSpPr>
              <p:nvPr/>
            </p:nvSpPr>
            <p:spPr bwMode="auto">
              <a:xfrm>
                <a:off x="4228" y="439"/>
                <a:ext cx="41" cy="53"/>
              </a:xfrm>
              <a:custGeom>
                <a:avLst/>
                <a:gdLst/>
                <a:ahLst/>
                <a:cxnLst>
                  <a:cxn ang="0">
                    <a:pos x="13" y="10"/>
                  </a:cxn>
                  <a:cxn ang="0">
                    <a:pos x="0" y="10"/>
                  </a:cxn>
                  <a:cxn ang="0">
                    <a:pos x="0" y="0"/>
                  </a:cxn>
                  <a:cxn ang="0">
                    <a:pos x="41" y="0"/>
                  </a:cxn>
                  <a:cxn ang="0">
                    <a:pos x="41" y="10"/>
                  </a:cxn>
                  <a:cxn ang="0">
                    <a:pos x="27" y="10"/>
                  </a:cxn>
                  <a:cxn ang="0">
                    <a:pos x="27" y="53"/>
                  </a:cxn>
                  <a:cxn ang="0">
                    <a:pos x="13" y="53"/>
                  </a:cxn>
                  <a:cxn ang="0">
                    <a:pos x="13" y="10"/>
                  </a:cxn>
                </a:cxnLst>
                <a:rect l="0" t="0" r="r" b="b"/>
                <a:pathLst>
                  <a:path w="41" h="53">
                    <a:moveTo>
                      <a:pt x="13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41" y="0"/>
                    </a:lnTo>
                    <a:lnTo>
                      <a:pt x="41" y="10"/>
                    </a:lnTo>
                    <a:lnTo>
                      <a:pt x="27" y="10"/>
                    </a:lnTo>
                    <a:lnTo>
                      <a:pt x="27" y="53"/>
                    </a:lnTo>
                    <a:lnTo>
                      <a:pt x="13" y="53"/>
                    </a:lnTo>
                    <a:lnTo>
                      <a:pt x="13" y="1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308" name="Freeform 36"/>
              <p:cNvSpPr>
                <a:spLocks noEditPoints="1"/>
              </p:cNvSpPr>
              <p:nvPr/>
            </p:nvSpPr>
            <p:spPr bwMode="auto">
              <a:xfrm>
                <a:off x="4315" y="437"/>
                <a:ext cx="55" cy="57"/>
              </a:xfrm>
              <a:custGeom>
                <a:avLst/>
                <a:gdLst/>
                <a:ahLst/>
                <a:cxnLst>
                  <a:cxn ang="0">
                    <a:pos x="14" y="29"/>
                  </a:cxn>
                  <a:cxn ang="0">
                    <a:pos x="15" y="22"/>
                  </a:cxn>
                  <a:cxn ang="0">
                    <a:pos x="17" y="16"/>
                  </a:cxn>
                  <a:cxn ang="0">
                    <a:pos x="21" y="12"/>
                  </a:cxn>
                  <a:cxn ang="0">
                    <a:pos x="27" y="10"/>
                  </a:cxn>
                  <a:cxn ang="0">
                    <a:pos x="33" y="12"/>
                  </a:cxn>
                  <a:cxn ang="0">
                    <a:pos x="36" y="16"/>
                  </a:cxn>
                  <a:cxn ang="0">
                    <a:pos x="38" y="22"/>
                  </a:cxn>
                  <a:cxn ang="0">
                    <a:pos x="39" y="29"/>
                  </a:cxn>
                  <a:cxn ang="0">
                    <a:pos x="38" y="34"/>
                  </a:cxn>
                  <a:cxn ang="0">
                    <a:pos x="36" y="41"/>
                  </a:cxn>
                  <a:cxn ang="0">
                    <a:pos x="33" y="45"/>
                  </a:cxn>
                  <a:cxn ang="0">
                    <a:pos x="27" y="46"/>
                  </a:cxn>
                  <a:cxn ang="0">
                    <a:pos x="21" y="45"/>
                  </a:cxn>
                  <a:cxn ang="0">
                    <a:pos x="17" y="41"/>
                  </a:cxn>
                  <a:cxn ang="0">
                    <a:pos x="15" y="34"/>
                  </a:cxn>
                  <a:cxn ang="0">
                    <a:pos x="14" y="29"/>
                  </a:cxn>
                  <a:cxn ang="0">
                    <a:pos x="0" y="29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3" y="45"/>
                  </a:cxn>
                  <a:cxn ang="0">
                    <a:pos x="7" y="50"/>
                  </a:cxn>
                  <a:cxn ang="0">
                    <a:pos x="10" y="52"/>
                  </a:cxn>
                  <a:cxn ang="0">
                    <a:pos x="15" y="55"/>
                  </a:cxn>
                  <a:cxn ang="0">
                    <a:pos x="21" y="57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38" y="55"/>
                  </a:cxn>
                  <a:cxn ang="0">
                    <a:pos x="43" y="52"/>
                  </a:cxn>
                  <a:cxn ang="0">
                    <a:pos x="46" y="50"/>
                  </a:cxn>
                  <a:cxn ang="0">
                    <a:pos x="50" y="45"/>
                  </a:cxn>
                  <a:cxn ang="0">
                    <a:pos x="53" y="40"/>
                  </a:cxn>
                  <a:cxn ang="0">
                    <a:pos x="53" y="34"/>
                  </a:cxn>
                  <a:cxn ang="0">
                    <a:pos x="55" y="29"/>
                  </a:cxn>
                  <a:cxn ang="0">
                    <a:pos x="53" y="22"/>
                  </a:cxn>
                  <a:cxn ang="0">
                    <a:pos x="53" y="17"/>
                  </a:cxn>
                  <a:cxn ang="0">
                    <a:pos x="50" y="12"/>
                  </a:cxn>
                  <a:cxn ang="0">
                    <a:pos x="48" y="7"/>
                  </a:cxn>
                  <a:cxn ang="0">
                    <a:pos x="43" y="5"/>
                  </a:cxn>
                  <a:cxn ang="0">
                    <a:pos x="39" y="2"/>
                  </a:cxn>
                  <a:cxn ang="0">
                    <a:pos x="33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0" y="5"/>
                  </a:cxn>
                  <a:cxn ang="0">
                    <a:pos x="7" y="7"/>
                  </a:cxn>
                  <a:cxn ang="0">
                    <a:pos x="3" y="12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9"/>
                  </a:cxn>
                </a:cxnLst>
                <a:rect l="0" t="0" r="r" b="b"/>
                <a:pathLst>
                  <a:path w="55" h="57">
                    <a:moveTo>
                      <a:pt x="14" y="29"/>
                    </a:moveTo>
                    <a:lnTo>
                      <a:pt x="15" y="22"/>
                    </a:lnTo>
                    <a:lnTo>
                      <a:pt x="17" y="16"/>
                    </a:lnTo>
                    <a:lnTo>
                      <a:pt x="21" y="12"/>
                    </a:lnTo>
                    <a:lnTo>
                      <a:pt x="27" y="10"/>
                    </a:lnTo>
                    <a:lnTo>
                      <a:pt x="33" y="12"/>
                    </a:lnTo>
                    <a:lnTo>
                      <a:pt x="36" y="16"/>
                    </a:lnTo>
                    <a:lnTo>
                      <a:pt x="38" y="22"/>
                    </a:lnTo>
                    <a:lnTo>
                      <a:pt x="39" y="29"/>
                    </a:lnTo>
                    <a:lnTo>
                      <a:pt x="38" y="34"/>
                    </a:lnTo>
                    <a:lnTo>
                      <a:pt x="36" y="41"/>
                    </a:lnTo>
                    <a:lnTo>
                      <a:pt x="33" y="45"/>
                    </a:lnTo>
                    <a:lnTo>
                      <a:pt x="27" y="46"/>
                    </a:lnTo>
                    <a:lnTo>
                      <a:pt x="21" y="45"/>
                    </a:lnTo>
                    <a:lnTo>
                      <a:pt x="17" y="41"/>
                    </a:lnTo>
                    <a:lnTo>
                      <a:pt x="15" y="34"/>
                    </a:lnTo>
                    <a:lnTo>
                      <a:pt x="14" y="29"/>
                    </a:lnTo>
                    <a:close/>
                    <a:moveTo>
                      <a:pt x="0" y="29"/>
                    </a:moveTo>
                    <a:lnTo>
                      <a:pt x="0" y="34"/>
                    </a:lnTo>
                    <a:lnTo>
                      <a:pt x="2" y="40"/>
                    </a:lnTo>
                    <a:lnTo>
                      <a:pt x="3" y="45"/>
                    </a:lnTo>
                    <a:lnTo>
                      <a:pt x="7" y="50"/>
                    </a:lnTo>
                    <a:lnTo>
                      <a:pt x="10" y="52"/>
                    </a:lnTo>
                    <a:lnTo>
                      <a:pt x="15" y="55"/>
                    </a:lnTo>
                    <a:lnTo>
                      <a:pt x="21" y="57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38" y="55"/>
                    </a:lnTo>
                    <a:lnTo>
                      <a:pt x="43" y="52"/>
                    </a:lnTo>
                    <a:lnTo>
                      <a:pt x="46" y="50"/>
                    </a:lnTo>
                    <a:lnTo>
                      <a:pt x="50" y="45"/>
                    </a:lnTo>
                    <a:lnTo>
                      <a:pt x="53" y="40"/>
                    </a:lnTo>
                    <a:lnTo>
                      <a:pt x="53" y="34"/>
                    </a:lnTo>
                    <a:lnTo>
                      <a:pt x="55" y="29"/>
                    </a:lnTo>
                    <a:lnTo>
                      <a:pt x="53" y="22"/>
                    </a:lnTo>
                    <a:lnTo>
                      <a:pt x="53" y="17"/>
                    </a:lnTo>
                    <a:lnTo>
                      <a:pt x="50" y="12"/>
                    </a:lnTo>
                    <a:lnTo>
                      <a:pt x="48" y="7"/>
                    </a:lnTo>
                    <a:lnTo>
                      <a:pt x="43" y="5"/>
                    </a:lnTo>
                    <a:lnTo>
                      <a:pt x="39" y="2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0" y="5"/>
                    </a:lnTo>
                    <a:lnTo>
                      <a:pt x="7" y="7"/>
                    </a:lnTo>
                    <a:lnTo>
                      <a:pt x="3" y="12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309" name="Freeform 37"/>
              <p:cNvSpPr>
                <a:spLocks noEditPoints="1"/>
              </p:cNvSpPr>
              <p:nvPr/>
            </p:nvSpPr>
            <p:spPr bwMode="auto">
              <a:xfrm>
                <a:off x="4420" y="439"/>
                <a:ext cx="51" cy="53"/>
              </a:xfrm>
              <a:custGeom>
                <a:avLst/>
                <a:gdLst/>
                <a:ahLst/>
                <a:cxnLst>
                  <a:cxn ang="0">
                    <a:pos x="13" y="10"/>
                  </a:cxn>
                  <a:cxn ang="0">
                    <a:pos x="20" y="10"/>
                  </a:cxn>
                  <a:cxn ang="0">
                    <a:pos x="27" y="12"/>
                  </a:cxn>
                  <a:cxn ang="0">
                    <a:pos x="32" y="14"/>
                  </a:cxn>
                  <a:cxn ang="0">
                    <a:pos x="36" y="19"/>
                  </a:cxn>
                  <a:cxn ang="0">
                    <a:pos x="37" y="27"/>
                  </a:cxn>
                  <a:cxn ang="0">
                    <a:pos x="36" y="34"/>
                  </a:cxn>
                  <a:cxn ang="0">
                    <a:pos x="32" y="39"/>
                  </a:cxn>
                  <a:cxn ang="0">
                    <a:pos x="27" y="43"/>
                  </a:cxn>
                  <a:cxn ang="0">
                    <a:pos x="20" y="43"/>
                  </a:cxn>
                  <a:cxn ang="0">
                    <a:pos x="13" y="43"/>
                  </a:cxn>
                  <a:cxn ang="0">
                    <a:pos x="13" y="10"/>
                  </a:cxn>
                  <a:cxn ang="0">
                    <a:pos x="0" y="53"/>
                  </a:cxn>
                  <a:cxn ang="0">
                    <a:pos x="20" y="53"/>
                  </a:cxn>
                  <a:cxn ang="0">
                    <a:pos x="27" y="53"/>
                  </a:cxn>
                  <a:cxn ang="0">
                    <a:pos x="32" y="53"/>
                  </a:cxn>
                  <a:cxn ang="0">
                    <a:pos x="37" y="51"/>
                  </a:cxn>
                  <a:cxn ang="0">
                    <a:pos x="42" y="48"/>
                  </a:cxn>
                  <a:cxn ang="0">
                    <a:pos x="46" y="44"/>
                  </a:cxn>
                  <a:cxn ang="0">
                    <a:pos x="49" y="39"/>
                  </a:cxn>
                  <a:cxn ang="0">
                    <a:pos x="51" y="34"/>
                  </a:cxn>
                  <a:cxn ang="0">
                    <a:pos x="51" y="26"/>
                  </a:cxn>
                  <a:cxn ang="0">
                    <a:pos x="51" y="19"/>
                  </a:cxn>
                  <a:cxn ang="0">
                    <a:pos x="49" y="14"/>
                  </a:cxn>
                  <a:cxn ang="0">
                    <a:pos x="46" y="8"/>
                  </a:cxn>
                  <a:cxn ang="0">
                    <a:pos x="42" y="5"/>
                  </a:cxn>
                  <a:cxn ang="0">
                    <a:pos x="37" y="2"/>
                  </a:cxn>
                  <a:cxn ang="0">
                    <a:pos x="32" y="0"/>
                  </a:cxn>
                  <a:cxn ang="0">
                    <a:pos x="27" y="0"/>
                  </a:cxn>
                  <a:cxn ang="0">
                    <a:pos x="20" y="0"/>
                  </a:cxn>
                  <a:cxn ang="0">
                    <a:pos x="0" y="0"/>
                  </a:cxn>
                  <a:cxn ang="0">
                    <a:pos x="0" y="53"/>
                  </a:cxn>
                </a:cxnLst>
                <a:rect l="0" t="0" r="r" b="b"/>
                <a:pathLst>
                  <a:path w="51" h="53">
                    <a:moveTo>
                      <a:pt x="13" y="10"/>
                    </a:moveTo>
                    <a:lnTo>
                      <a:pt x="20" y="10"/>
                    </a:lnTo>
                    <a:lnTo>
                      <a:pt x="27" y="12"/>
                    </a:lnTo>
                    <a:lnTo>
                      <a:pt x="32" y="14"/>
                    </a:lnTo>
                    <a:lnTo>
                      <a:pt x="36" y="19"/>
                    </a:lnTo>
                    <a:lnTo>
                      <a:pt x="37" y="27"/>
                    </a:lnTo>
                    <a:lnTo>
                      <a:pt x="36" y="34"/>
                    </a:lnTo>
                    <a:lnTo>
                      <a:pt x="32" y="39"/>
                    </a:lnTo>
                    <a:lnTo>
                      <a:pt x="27" y="43"/>
                    </a:lnTo>
                    <a:lnTo>
                      <a:pt x="20" y="43"/>
                    </a:lnTo>
                    <a:lnTo>
                      <a:pt x="13" y="43"/>
                    </a:lnTo>
                    <a:lnTo>
                      <a:pt x="13" y="10"/>
                    </a:lnTo>
                    <a:close/>
                    <a:moveTo>
                      <a:pt x="0" y="53"/>
                    </a:moveTo>
                    <a:lnTo>
                      <a:pt x="20" y="53"/>
                    </a:lnTo>
                    <a:lnTo>
                      <a:pt x="27" y="53"/>
                    </a:lnTo>
                    <a:lnTo>
                      <a:pt x="32" y="53"/>
                    </a:lnTo>
                    <a:lnTo>
                      <a:pt x="37" y="51"/>
                    </a:lnTo>
                    <a:lnTo>
                      <a:pt x="42" y="48"/>
                    </a:lnTo>
                    <a:lnTo>
                      <a:pt x="46" y="44"/>
                    </a:lnTo>
                    <a:lnTo>
                      <a:pt x="49" y="39"/>
                    </a:lnTo>
                    <a:lnTo>
                      <a:pt x="51" y="34"/>
                    </a:lnTo>
                    <a:lnTo>
                      <a:pt x="51" y="26"/>
                    </a:lnTo>
                    <a:lnTo>
                      <a:pt x="51" y="19"/>
                    </a:lnTo>
                    <a:lnTo>
                      <a:pt x="49" y="14"/>
                    </a:lnTo>
                    <a:lnTo>
                      <a:pt x="46" y="8"/>
                    </a:lnTo>
                    <a:lnTo>
                      <a:pt x="42" y="5"/>
                    </a:lnTo>
                    <a:lnTo>
                      <a:pt x="37" y="2"/>
                    </a:lnTo>
                    <a:lnTo>
                      <a:pt x="32" y="0"/>
                    </a:lnTo>
                    <a:lnTo>
                      <a:pt x="27" y="0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310" name="Freeform 38"/>
              <p:cNvSpPr>
                <a:spLocks noEditPoints="1"/>
              </p:cNvSpPr>
              <p:nvPr/>
            </p:nvSpPr>
            <p:spPr bwMode="auto">
              <a:xfrm>
                <a:off x="4521" y="437"/>
                <a:ext cx="54" cy="57"/>
              </a:xfrm>
              <a:custGeom>
                <a:avLst/>
                <a:gdLst/>
                <a:ahLst/>
                <a:cxnLst>
                  <a:cxn ang="0">
                    <a:pos x="13" y="29"/>
                  </a:cxn>
                  <a:cxn ang="0">
                    <a:pos x="15" y="22"/>
                  </a:cxn>
                  <a:cxn ang="0">
                    <a:pos x="17" y="16"/>
                  </a:cxn>
                  <a:cxn ang="0">
                    <a:pos x="20" y="12"/>
                  </a:cxn>
                  <a:cxn ang="0">
                    <a:pos x="27" y="10"/>
                  </a:cxn>
                  <a:cxn ang="0">
                    <a:pos x="32" y="12"/>
                  </a:cxn>
                  <a:cxn ang="0">
                    <a:pos x="36" y="16"/>
                  </a:cxn>
                  <a:cxn ang="0">
                    <a:pos x="37" y="22"/>
                  </a:cxn>
                  <a:cxn ang="0">
                    <a:pos x="39" y="29"/>
                  </a:cxn>
                  <a:cxn ang="0">
                    <a:pos x="37" y="34"/>
                  </a:cxn>
                  <a:cxn ang="0">
                    <a:pos x="36" y="41"/>
                  </a:cxn>
                  <a:cxn ang="0">
                    <a:pos x="32" y="45"/>
                  </a:cxn>
                  <a:cxn ang="0">
                    <a:pos x="27" y="46"/>
                  </a:cxn>
                  <a:cxn ang="0">
                    <a:pos x="20" y="45"/>
                  </a:cxn>
                  <a:cxn ang="0">
                    <a:pos x="17" y="41"/>
                  </a:cxn>
                  <a:cxn ang="0">
                    <a:pos x="15" y="34"/>
                  </a:cxn>
                  <a:cxn ang="0">
                    <a:pos x="13" y="29"/>
                  </a:cxn>
                  <a:cxn ang="0">
                    <a:pos x="0" y="29"/>
                  </a:cxn>
                  <a:cxn ang="0">
                    <a:pos x="0" y="34"/>
                  </a:cxn>
                  <a:cxn ang="0">
                    <a:pos x="1" y="40"/>
                  </a:cxn>
                  <a:cxn ang="0">
                    <a:pos x="3" y="45"/>
                  </a:cxn>
                  <a:cxn ang="0">
                    <a:pos x="7" y="50"/>
                  </a:cxn>
                  <a:cxn ang="0">
                    <a:pos x="10" y="52"/>
                  </a:cxn>
                  <a:cxn ang="0">
                    <a:pos x="15" y="55"/>
                  </a:cxn>
                  <a:cxn ang="0">
                    <a:pos x="20" y="57"/>
                  </a:cxn>
                  <a:cxn ang="0">
                    <a:pos x="27" y="57"/>
                  </a:cxn>
                  <a:cxn ang="0">
                    <a:pos x="32" y="57"/>
                  </a:cxn>
                  <a:cxn ang="0">
                    <a:pos x="39" y="55"/>
                  </a:cxn>
                  <a:cxn ang="0">
                    <a:pos x="42" y="52"/>
                  </a:cxn>
                  <a:cxn ang="0">
                    <a:pos x="48" y="50"/>
                  </a:cxn>
                  <a:cxn ang="0">
                    <a:pos x="49" y="45"/>
                  </a:cxn>
                  <a:cxn ang="0">
                    <a:pos x="53" y="40"/>
                  </a:cxn>
                  <a:cxn ang="0">
                    <a:pos x="53" y="34"/>
                  </a:cxn>
                  <a:cxn ang="0">
                    <a:pos x="54" y="29"/>
                  </a:cxn>
                  <a:cxn ang="0">
                    <a:pos x="53" y="22"/>
                  </a:cxn>
                  <a:cxn ang="0">
                    <a:pos x="53" y="17"/>
                  </a:cxn>
                  <a:cxn ang="0">
                    <a:pos x="49" y="12"/>
                  </a:cxn>
                  <a:cxn ang="0">
                    <a:pos x="48" y="7"/>
                  </a:cxn>
                  <a:cxn ang="0">
                    <a:pos x="42" y="5"/>
                  </a:cxn>
                  <a:cxn ang="0">
                    <a:pos x="39" y="2"/>
                  </a:cxn>
                  <a:cxn ang="0">
                    <a:pos x="32" y="0"/>
                  </a:cxn>
                  <a:cxn ang="0">
                    <a:pos x="27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0" y="5"/>
                  </a:cxn>
                  <a:cxn ang="0">
                    <a:pos x="7" y="7"/>
                  </a:cxn>
                  <a:cxn ang="0">
                    <a:pos x="3" y="12"/>
                  </a:cxn>
                  <a:cxn ang="0">
                    <a:pos x="1" y="17"/>
                  </a:cxn>
                  <a:cxn ang="0">
                    <a:pos x="0" y="22"/>
                  </a:cxn>
                  <a:cxn ang="0">
                    <a:pos x="0" y="29"/>
                  </a:cxn>
                </a:cxnLst>
                <a:rect l="0" t="0" r="r" b="b"/>
                <a:pathLst>
                  <a:path w="54" h="57">
                    <a:moveTo>
                      <a:pt x="13" y="29"/>
                    </a:moveTo>
                    <a:lnTo>
                      <a:pt x="15" y="22"/>
                    </a:lnTo>
                    <a:lnTo>
                      <a:pt x="17" y="16"/>
                    </a:lnTo>
                    <a:lnTo>
                      <a:pt x="20" y="12"/>
                    </a:lnTo>
                    <a:lnTo>
                      <a:pt x="27" y="10"/>
                    </a:lnTo>
                    <a:lnTo>
                      <a:pt x="32" y="12"/>
                    </a:lnTo>
                    <a:lnTo>
                      <a:pt x="36" y="16"/>
                    </a:lnTo>
                    <a:lnTo>
                      <a:pt x="37" y="22"/>
                    </a:lnTo>
                    <a:lnTo>
                      <a:pt x="39" y="29"/>
                    </a:lnTo>
                    <a:lnTo>
                      <a:pt x="37" y="34"/>
                    </a:lnTo>
                    <a:lnTo>
                      <a:pt x="36" y="41"/>
                    </a:lnTo>
                    <a:lnTo>
                      <a:pt x="32" y="45"/>
                    </a:lnTo>
                    <a:lnTo>
                      <a:pt x="27" y="46"/>
                    </a:lnTo>
                    <a:lnTo>
                      <a:pt x="20" y="45"/>
                    </a:lnTo>
                    <a:lnTo>
                      <a:pt x="17" y="41"/>
                    </a:lnTo>
                    <a:lnTo>
                      <a:pt x="15" y="34"/>
                    </a:lnTo>
                    <a:lnTo>
                      <a:pt x="13" y="29"/>
                    </a:lnTo>
                    <a:close/>
                    <a:moveTo>
                      <a:pt x="0" y="29"/>
                    </a:moveTo>
                    <a:lnTo>
                      <a:pt x="0" y="34"/>
                    </a:lnTo>
                    <a:lnTo>
                      <a:pt x="1" y="40"/>
                    </a:lnTo>
                    <a:lnTo>
                      <a:pt x="3" y="45"/>
                    </a:lnTo>
                    <a:lnTo>
                      <a:pt x="7" y="50"/>
                    </a:lnTo>
                    <a:lnTo>
                      <a:pt x="10" y="52"/>
                    </a:lnTo>
                    <a:lnTo>
                      <a:pt x="15" y="55"/>
                    </a:lnTo>
                    <a:lnTo>
                      <a:pt x="20" y="57"/>
                    </a:lnTo>
                    <a:lnTo>
                      <a:pt x="27" y="57"/>
                    </a:lnTo>
                    <a:lnTo>
                      <a:pt x="32" y="57"/>
                    </a:lnTo>
                    <a:lnTo>
                      <a:pt x="39" y="55"/>
                    </a:lnTo>
                    <a:lnTo>
                      <a:pt x="42" y="52"/>
                    </a:lnTo>
                    <a:lnTo>
                      <a:pt x="48" y="50"/>
                    </a:lnTo>
                    <a:lnTo>
                      <a:pt x="49" y="45"/>
                    </a:lnTo>
                    <a:lnTo>
                      <a:pt x="53" y="40"/>
                    </a:lnTo>
                    <a:lnTo>
                      <a:pt x="53" y="34"/>
                    </a:lnTo>
                    <a:lnTo>
                      <a:pt x="54" y="29"/>
                    </a:lnTo>
                    <a:lnTo>
                      <a:pt x="53" y="22"/>
                    </a:lnTo>
                    <a:lnTo>
                      <a:pt x="53" y="17"/>
                    </a:lnTo>
                    <a:lnTo>
                      <a:pt x="49" y="12"/>
                    </a:lnTo>
                    <a:lnTo>
                      <a:pt x="48" y="7"/>
                    </a:lnTo>
                    <a:lnTo>
                      <a:pt x="42" y="5"/>
                    </a:lnTo>
                    <a:lnTo>
                      <a:pt x="39" y="2"/>
                    </a:lnTo>
                    <a:lnTo>
                      <a:pt x="32" y="0"/>
                    </a:lnTo>
                    <a:lnTo>
                      <a:pt x="27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0" y="5"/>
                    </a:lnTo>
                    <a:lnTo>
                      <a:pt x="7" y="7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311" name="Freeform 39"/>
              <p:cNvSpPr>
                <a:spLocks/>
              </p:cNvSpPr>
              <p:nvPr/>
            </p:nvSpPr>
            <p:spPr bwMode="auto">
              <a:xfrm>
                <a:off x="4625" y="437"/>
                <a:ext cx="41" cy="57"/>
              </a:xfrm>
              <a:custGeom>
                <a:avLst/>
                <a:gdLst/>
                <a:ahLst/>
                <a:cxnLst>
                  <a:cxn ang="0">
                    <a:pos x="2" y="43"/>
                  </a:cxn>
                  <a:cxn ang="0">
                    <a:pos x="9" y="45"/>
                  </a:cxn>
                  <a:cxn ang="0">
                    <a:pos x="17" y="46"/>
                  </a:cxn>
                  <a:cxn ang="0">
                    <a:pos x="19" y="46"/>
                  </a:cxn>
                  <a:cxn ang="0">
                    <a:pos x="22" y="45"/>
                  </a:cxn>
                  <a:cxn ang="0">
                    <a:pos x="24" y="43"/>
                  </a:cxn>
                  <a:cxn ang="0">
                    <a:pos x="26" y="41"/>
                  </a:cxn>
                  <a:cxn ang="0">
                    <a:pos x="24" y="38"/>
                  </a:cxn>
                  <a:cxn ang="0">
                    <a:pos x="21" y="36"/>
                  </a:cxn>
                  <a:cxn ang="0">
                    <a:pos x="17" y="34"/>
                  </a:cxn>
                  <a:cxn ang="0">
                    <a:pos x="12" y="33"/>
                  </a:cxn>
                  <a:cxn ang="0">
                    <a:pos x="7" y="31"/>
                  </a:cxn>
                  <a:cxn ang="0">
                    <a:pos x="4" y="28"/>
                  </a:cxn>
                  <a:cxn ang="0">
                    <a:pos x="0" y="24"/>
                  </a:cxn>
                  <a:cxn ang="0">
                    <a:pos x="0" y="17"/>
                  </a:cxn>
                  <a:cxn ang="0">
                    <a:pos x="0" y="12"/>
                  </a:cxn>
                  <a:cxn ang="0">
                    <a:pos x="2" y="9"/>
                  </a:cxn>
                  <a:cxn ang="0">
                    <a:pos x="4" y="5"/>
                  </a:cxn>
                  <a:cxn ang="0">
                    <a:pos x="7" y="4"/>
                  </a:cxn>
                  <a:cxn ang="0">
                    <a:pos x="16" y="2"/>
                  </a:cxn>
                  <a:cxn ang="0">
                    <a:pos x="24" y="0"/>
                  </a:cxn>
                  <a:cxn ang="0">
                    <a:pos x="31" y="0"/>
                  </a:cxn>
                  <a:cxn ang="0">
                    <a:pos x="38" y="2"/>
                  </a:cxn>
                  <a:cxn ang="0">
                    <a:pos x="36" y="14"/>
                  </a:cxn>
                  <a:cxn ang="0">
                    <a:pos x="31" y="12"/>
                  </a:cxn>
                  <a:cxn ang="0">
                    <a:pos x="24" y="10"/>
                  </a:cxn>
                  <a:cxn ang="0">
                    <a:pos x="21" y="10"/>
                  </a:cxn>
                  <a:cxn ang="0">
                    <a:pos x="19" y="12"/>
                  </a:cxn>
                  <a:cxn ang="0">
                    <a:pos x="16" y="14"/>
                  </a:cxn>
                  <a:cxn ang="0">
                    <a:pos x="14" y="16"/>
                  </a:cxn>
                  <a:cxn ang="0">
                    <a:pos x="16" y="19"/>
                  </a:cxn>
                  <a:cxn ang="0">
                    <a:pos x="19" y="21"/>
                  </a:cxn>
                  <a:cxn ang="0">
                    <a:pos x="22" y="22"/>
                  </a:cxn>
                  <a:cxn ang="0">
                    <a:pos x="28" y="24"/>
                  </a:cxn>
                  <a:cxn ang="0">
                    <a:pos x="33" y="26"/>
                  </a:cxn>
                  <a:cxn ang="0">
                    <a:pos x="36" y="28"/>
                  </a:cxn>
                  <a:cxn ang="0">
                    <a:pos x="40" y="33"/>
                  </a:cxn>
                  <a:cxn ang="0">
                    <a:pos x="41" y="40"/>
                  </a:cxn>
                  <a:cxn ang="0">
                    <a:pos x="40" y="43"/>
                  </a:cxn>
                  <a:cxn ang="0">
                    <a:pos x="38" y="48"/>
                  </a:cxn>
                  <a:cxn ang="0">
                    <a:pos x="36" y="50"/>
                  </a:cxn>
                  <a:cxn ang="0">
                    <a:pos x="33" y="53"/>
                  </a:cxn>
                  <a:cxn ang="0">
                    <a:pos x="26" y="57"/>
                  </a:cxn>
                  <a:cxn ang="0">
                    <a:pos x="17" y="57"/>
                  </a:cxn>
                  <a:cxn ang="0">
                    <a:pos x="9" y="57"/>
                  </a:cxn>
                  <a:cxn ang="0">
                    <a:pos x="0" y="55"/>
                  </a:cxn>
                  <a:cxn ang="0">
                    <a:pos x="2" y="43"/>
                  </a:cxn>
                </a:cxnLst>
                <a:rect l="0" t="0" r="r" b="b"/>
                <a:pathLst>
                  <a:path w="41" h="57">
                    <a:moveTo>
                      <a:pt x="2" y="43"/>
                    </a:moveTo>
                    <a:lnTo>
                      <a:pt x="9" y="45"/>
                    </a:lnTo>
                    <a:lnTo>
                      <a:pt x="17" y="46"/>
                    </a:lnTo>
                    <a:lnTo>
                      <a:pt x="19" y="46"/>
                    </a:lnTo>
                    <a:lnTo>
                      <a:pt x="22" y="45"/>
                    </a:lnTo>
                    <a:lnTo>
                      <a:pt x="24" y="43"/>
                    </a:lnTo>
                    <a:lnTo>
                      <a:pt x="26" y="41"/>
                    </a:lnTo>
                    <a:lnTo>
                      <a:pt x="24" y="38"/>
                    </a:lnTo>
                    <a:lnTo>
                      <a:pt x="21" y="36"/>
                    </a:lnTo>
                    <a:lnTo>
                      <a:pt x="17" y="34"/>
                    </a:lnTo>
                    <a:lnTo>
                      <a:pt x="12" y="33"/>
                    </a:lnTo>
                    <a:lnTo>
                      <a:pt x="7" y="31"/>
                    </a:lnTo>
                    <a:lnTo>
                      <a:pt x="4" y="28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4" y="5"/>
                    </a:lnTo>
                    <a:lnTo>
                      <a:pt x="7" y="4"/>
                    </a:lnTo>
                    <a:lnTo>
                      <a:pt x="16" y="2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8" y="2"/>
                    </a:lnTo>
                    <a:lnTo>
                      <a:pt x="36" y="14"/>
                    </a:lnTo>
                    <a:lnTo>
                      <a:pt x="31" y="12"/>
                    </a:lnTo>
                    <a:lnTo>
                      <a:pt x="24" y="10"/>
                    </a:lnTo>
                    <a:lnTo>
                      <a:pt x="21" y="10"/>
                    </a:lnTo>
                    <a:lnTo>
                      <a:pt x="19" y="12"/>
                    </a:lnTo>
                    <a:lnTo>
                      <a:pt x="16" y="14"/>
                    </a:lnTo>
                    <a:lnTo>
                      <a:pt x="14" y="16"/>
                    </a:lnTo>
                    <a:lnTo>
                      <a:pt x="16" y="19"/>
                    </a:lnTo>
                    <a:lnTo>
                      <a:pt x="19" y="21"/>
                    </a:lnTo>
                    <a:lnTo>
                      <a:pt x="22" y="22"/>
                    </a:lnTo>
                    <a:lnTo>
                      <a:pt x="28" y="24"/>
                    </a:lnTo>
                    <a:lnTo>
                      <a:pt x="33" y="26"/>
                    </a:lnTo>
                    <a:lnTo>
                      <a:pt x="36" y="28"/>
                    </a:lnTo>
                    <a:lnTo>
                      <a:pt x="40" y="33"/>
                    </a:lnTo>
                    <a:lnTo>
                      <a:pt x="41" y="40"/>
                    </a:lnTo>
                    <a:lnTo>
                      <a:pt x="40" y="43"/>
                    </a:lnTo>
                    <a:lnTo>
                      <a:pt x="38" y="48"/>
                    </a:lnTo>
                    <a:lnTo>
                      <a:pt x="36" y="50"/>
                    </a:lnTo>
                    <a:lnTo>
                      <a:pt x="33" y="53"/>
                    </a:lnTo>
                    <a:lnTo>
                      <a:pt x="26" y="57"/>
                    </a:lnTo>
                    <a:lnTo>
                      <a:pt x="17" y="57"/>
                    </a:lnTo>
                    <a:lnTo>
                      <a:pt x="9" y="57"/>
                    </a:lnTo>
                    <a:lnTo>
                      <a:pt x="0" y="55"/>
                    </a:lnTo>
                    <a:lnTo>
                      <a:pt x="2" y="4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312" name="Freeform 40"/>
              <p:cNvSpPr>
                <a:spLocks/>
              </p:cNvSpPr>
              <p:nvPr/>
            </p:nvSpPr>
            <p:spPr bwMode="auto">
              <a:xfrm>
                <a:off x="3866" y="156"/>
                <a:ext cx="218" cy="173"/>
              </a:xfrm>
              <a:custGeom>
                <a:avLst/>
                <a:gdLst/>
                <a:ahLst/>
                <a:cxnLst>
                  <a:cxn ang="0">
                    <a:pos x="213" y="81"/>
                  </a:cxn>
                  <a:cxn ang="0">
                    <a:pos x="207" y="74"/>
                  </a:cxn>
                  <a:cxn ang="0">
                    <a:pos x="197" y="65"/>
                  </a:cxn>
                  <a:cxn ang="0">
                    <a:pos x="183" y="53"/>
                  </a:cxn>
                  <a:cxn ang="0">
                    <a:pos x="175" y="45"/>
                  </a:cxn>
                  <a:cxn ang="0">
                    <a:pos x="165" y="36"/>
                  </a:cxn>
                  <a:cxn ang="0">
                    <a:pos x="156" y="29"/>
                  </a:cxn>
                  <a:cxn ang="0">
                    <a:pos x="125" y="7"/>
                  </a:cxn>
                  <a:cxn ang="0">
                    <a:pos x="115" y="0"/>
                  </a:cxn>
                  <a:cxn ang="0">
                    <a:pos x="103" y="5"/>
                  </a:cxn>
                  <a:cxn ang="0">
                    <a:pos x="94" y="12"/>
                  </a:cxn>
                  <a:cxn ang="0">
                    <a:pos x="87" y="17"/>
                  </a:cxn>
                  <a:cxn ang="0">
                    <a:pos x="82" y="21"/>
                  </a:cxn>
                  <a:cxn ang="0">
                    <a:pos x="70" y="27"/>
                  </a:cxn>
                  <a:cxn ang="0">
                    <a:pos x="58" y="34"/>
                  </a:cxn>
                  <a:cxn ang="0">
                    <a:pos x="50" y="39"/>
                  </a:cxn>
                  <a:cxn ang="0">
                    <a:pos x="38" y="46"/>
                  </a:cxn>
                  <a:cxn ang="0">
                    <a:pos x="14" y="67"/>
                  </a:cxn>
                  <a:cxn ang="0">
                    <a:pos x="9" y="69"/>
                  </a:cxn>
                  <a:cxn ang="0">
                    <a:pos x="0" y="77"/>
                  </a:cxn>
                  <a:cxn ang="0">
                    <a:pos x="2" y="81"/>
                  </a:cxn>
                  <a:cxn ang="0">
                    <a:pos x="5" y="84"/>
                  </a:cxn>
                  <a:cxn ang="0">
                    <a:pos x="10" y="87"/>
                  </a:cxn>
                  <a:cxn ang="0">
                    <a:pos x="21" y="101"/>
                  </a:cxn>
                  <a:cxn ang="0">
                    <a:pos x="28" y="108"/>
                  </a:cxn>
                  <a:cxn ang="0">
                    <a:pos x="34" y="111"/>
                  </a:cxn>
                  <a:cxn ang="0">
                    <a:pos x="38" y="115"/>
                  </a:cxn>
                  <a:cxn ang="0">
                    <a:pos x="41" y="118"/>
                  </a:cxn>
                  <a:cxn ang="0">
                    <a:pos x="50" y="125"/>
                  </a:cxn>
                  <a:cxn ang="0">
                    <a:pos x="55" y="127"/>
                  </a:cxn>
                  <a:cxn ang="0">
                    <a:pos x="60" y="132"/>
                  </a:cxn>
                  <a:cxn ang="0">
                    <a:pos x="65" y="139"/>
                  </a:cxn>
                  <a:cxn ang="0">
                    <a:pos x="70" y="146"/>
                  </a:cxn>
                  <a:cxn ang="0">
                    <a:pos x="89" y="165"/>
                  </a:cxn>
                  <a:cxn ang="0">
                    <a:pos x="96" y="168"/>
                  </a:cxn>
                  <a:cxn ang="0">
                    <a:pos x="103" y="173"/>
                  </a:cxn>
                  <a:cxn ang="0">
                    <a:pos x="106" y="173"/>
                  </a:cxn>
                  <a:cxn ang="0">
                    <a:pos x="111" y="173"/>
                  </a:cxn>
                  <a:cxn ang="0">
                    <a:pos x="117" y="168"/>
                  </a:cxn>
                  <a:cxn ang="0">
                    <a:pos x="123" y="163"/>
                  </a:cxn>
                  <a:cxn ang="0">
                    <a:pos x="129" y="159"/>
                  </a:cxn>
                  <a:cxn ang="0">
                    <a:pos x="139" y="154"/>
                  </a:cxn>
                  <a:cxn ang="0">
                    <a:pos x="142" y="153"/>
                  </a:cxn>
                  <a:cxn ang="0">
                    <a:pos x="154" y="147"/>
                  </a:cxn>
                  <a:cxn ang="0">
                    <a:pos x="161" y="142"/>
                  </a:cxn>
                  <a:cxn ang="0">
                    <a:pos x="173" y="134"/>
                  </a:cxn>
                  <a:cxn ang="0">
                    <a:pos x="182" y="127"/>
                  </a:cxn>
                  <a:cxn ang="0">
                    <a:pos x="189" y="118"/>
                  </a:cxn>
                  <a:cxn ang="0">
                    <a:pos x="199" y="106"/>
                  </a:cxn>
                  <a:cxn ang="0">
                    <a:pos x="207" y="98"/>
                  </a:cxn>
                  <a:cxn ang="0">
                    <a:pos x="214" y="91"/>
                  </a:cxn>
                  <a:cxn ang="0">
                    <a:pos x="218" y="86"/>
                  </a:cxn>
                </a:cxnLst>
                <a:rect l="0" t="0" r="r" b="b"/>
                <a:pathLst>
                  <a:path w="218" h="173">
                    <a:moveTo>
                      <a:pt x="218" y="86"/>
                    </a:moveTo>
                    <a:lnTo>
                      <a:pt x="214" y="82"/>
                    </a:lnTo>
                    <a:lnTo>
                      <a:pt x="213" y="81"/>
                    </a:lnTo>
                    <a:lnTo>
                      <a:pt x="211" y="79"/>
                    </a:lnTo>
                    <a:lnTo>
                      <a:pt x="211" y="77"/>
                    </a:lnTo>
                    <a:lnTo>
                      <a:pt x="207" y="74"/>
                    </a:lnTo>
                    <a:lnTo>
                      <a:pt x="204" y="72"/>
                    </a:lnTo>
                    <a:lnTo>
                      <a:pt x="201" y="69"/>
                    </a:lnTo>
                    <a:lnTo>
                      <a:pt x="197" y="65"/>
                    </a:lnTo>
                    <a:lnTo>
                      <a:pt x="192" y="60"/>
                    </a:lnTo>
                    <a:lnTo>
                      <a:pt x="187" y="55"/>
                    </a:lnTo>
                    <a:lnTo>
                      <a:pt x="183" y="53"/>
                    </a:lnTo>
                    <a:lnTo>
                      <a:pt x="180" y="50"/>
                    </a:lnTo>
                    <a:lnTo>
                      <a:pt x="178" y="48"/>
                    </a:lnTo>
                    <a:lnTo>
                      <a:pt x="175" y="45"/>
                    </a:lnTo>
                    <a:lnTo>
                      <a:pt x="170" y="39"/>
                    </a:lnTo>
                    <a:lnTo>
                      <a:pt x="166" y="36"/>
                    </a:lnTo>
                    <a:lnTo>
                      <a:pt x="165" y="36"/>
                    </a:lnTo>
                    <a:lnTo>
                      <a:pt x="163" y="34"/>
                    </a:lnTo>
                    <a:lnTo>
                      <a:pt x="159" y="33"/>
                    </a:lnTo>
                    <a:lnTo>
                      <a:pt x="156" y="29"/>
                    </a:lnTo>
                    <a:lnTo>
                      <a:pt x="146" y="22"/>
                    </a:lnTo>
                    <a:lnTo>
                      <a:pt x="135" y="17"/>
                    </a:lnTo>
                    <a:lnTo>
                      <a:pt x="125" y="7"/>
                    </a:lnTo>
                    <a:lnTo>
                      <a:pt x="120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1" y="2"/>
                    </a:lnTo>
                    <a:lnTo>
                      <a:pt x="106" y="3"/>
                    </a:lnTo>
                    <a:lnTo>
                      <a:pt x="103" y="5"/>
                    </a:lnTo>
                    <a:lnTo>
                      <a:pt x="101" y="7"/>
                    </a:lnTo>
                    <a:lnTo>
                      <a:pt x="98" y="10"/>
                    </a:lnTo>
                    <a:lnTo>
                      <a:pt x="94" y="12"/>
                    </a:lnTo>
                    <a:lnTo>
                      <a:pt x="93" y="14"/>
                    </a:lnTo>
                    <a:lnTo>
                      <a:pt x="91" y="17"/>
                    </a:lnTo>
                    <a:lnTo>
                      <a:pt x="87" y="17"/>
                    </a:lnTo>
                    <a:lnTo>
                      <a:pt x="86" y="19"/>
                    </a:lnTo>
                    <a:lnTo>
                      <a:pt x="84" y="19"/>
                    </a:lnTo>
                    <a:lnTo>
                      <a:pt x="82" y="21"/>
                    </a:lnTo>
                    <a:lnTo>
                      <a:pt x="77" y="26"/>
                    </a:lnTo>
                    <a:lnTo>
                      <a:pt x="74" y="27"/>
                    </a:lnTo>
                    <a:lnTo>
                      <a:pt x="70" y="27"/>
                    </a:lnTo>
                    <a:lnTo>
                      <a:pt x="67" y="29"/>
                    </a:lnTo>
                    <a:lnTo>
                      <a:pt x="62" y="34"/>
                    </a:lnTo>
                    <a:lnTo>
                      <a:pt x="58" y="34"/>
                    </a:lnTo>
                    <a:lnTo>
                      <a:pt x="55" y="36"/>
                    </a:lnTo>
                    <a:lnTo>
                      <a:pt x="53" y="38"/>
                    </a:lnTo>
                    <a:lnTo>
                      <a:pt x="50" y="39"/>
                    </a:lnTo>
                    <a:lnTo>
                      <a:pt x="46" y="41"/>
                    </a:lnTo>
                    <a:lnTo>
                      <a:pt x="41" y="45"/>
                    </a:lnTo>
                    <a:lnTo>
                      <a:pt x="38" y="46"/>
                    </a:lnTo>
                    <a:lnTo>
                      <a:pt x="33" y="51"/>
                    </a:lnTo>
                    <a:lnTo>
                      <a:pt x="22" y="60"/>
                    </a:lnTo>
                    <a:lnTo>
                      <a:pt x="14" y="67"/>
                    </a:lnTo>
                    <a:lnTo>
                      <a:pt x="12" y="67"/>
                    </a:lnTo>
                    <a:lnTo>
                      <a:pt x="10" y="67"/>
                    </a:lnTo>
                    <a:lnTo>
                      <a:pt x="9" y="69"/>
                    </a:lnTo>
                    <a:lnTo>
                      <a:pt x="5" y="70"/>
                    </a:lnTo>
                    <a:lnTo>
                      <a:pt x="0" y="75"/>
                    </a:lnTo>
                    <a:lnTo>
                      <a:pt x="0" y="77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2" y="81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5" y="84"/>
                    </a:lnTo>
                    <a:lnTo>
                      <a:pt x="7" y="84"/>
                    </a:lnTo>
                    <a:lnTo>
                      <a:pt x="9" y="86"/>
                    </a:lnTo>
                    <a:lnTo>
                      <a:pt x="10" y="87"/>
                    </a:lnTo>
                    <a:lnTo>
                      <a:pt x="16" y="94"/>
                    </a:lnTo>
                    <a:lnTo>
                      <a:pt x="21" y="99"/>
                    </a:lnTo>
                    <a:lnTo>
                      <a:pt x="21" y="101"/>
                    </a:lnTo>
                    <a:lnTo>
                      <a:pt x="22" y="103"/>
                    </a:lnTo>
                    <a:lnTo>
                      <a:pt x="26" y="106"/>
                    </a:lnTo>
                    <a:lnTo>
                      <a:pt x="28" y="108"/>
                    </a:lnTo>
                    <a:lnTo>
                      <a:pt x="29" y="108"/>
                    </a:lnTo>
                    <a:lnTo>
                      <a:pt x="31" y="110"/>
                    </a:lnTo>
                    <a:lnTo>
                      <a:pt x="34" y="111"/>
                    </a:lnTo>
                    <a:lnTo>
                      <a:pt x="34" y="113"/>
                    </a:lnTo>
                    <a:lnTo>
                      <a:pt x="38" y="113"/>
                    </a:lnTo>
                    <a:lnTo>
                      <a:pt x="38" y="115"/>
                    </a:lnTo>
                    <a:lnTo>
                      <a:pt x="40" y="115"/>
                    </a:lnTo>
                    <a:lnTo>
                      <a:pt x="40" y="117"/>
                    </a:lnTo>
                    <a:lnTo>
                      <a:pt x="41" y="118"/>
                    </a:lnTo>
                    <a:lnTo>
                      <a:pt x="43" y="122"/>
                    </a:lnTo>
                    <a:lnTo>
                      <a:pt x="45" y="123"/>
                    </a:lnTo>
                    <a:lnTo>
                      <a:pt x="50" y="125"/>
                    </a:lnTo>
                    <a:lnTo>
                      <a:pt x="53" y="125"/>
                    </a:lnTo>
                    <a:lnTo>
                      <a:pt x="55" y="125"/>
                    </a:lnTo>
                    <a:lnTo>
                      <a:pt x="55" y="127"/>
                    </a:lnTo>
                    <a:lnTo>
                      <a:pt x="55" y="129"/>
                    </a:lnTo>
                    <a:lnTo>
                      <a:pt x="57" y="130"/>
                    </a:lnTo>
                    <a:lnTo>
                      <a:pt x="60" y="132"/>
                    </a:lnTo>
                    <a:lnTo>
                      <a:pt x="60" y="134"/>
                    </a:lnTo>
                    <a:lnTo>
                      <a:pt x="62" y="135"/>
                    </a:lnTo>
                    <a:lnTo>
                      <a:pt x="65" y="139"/>
                    </a:lnTo>
                    <a:lnTo>
                      <a:pt x="69" y="142"/>
                    </a:lnTo>
                    <a:lnTo>
                      <a:pt x="69" y="144"/>
                    </a:lnTo>
                    <a:lnTo>
                      <a:pt x="70" y="146"/>
                    </a:lnTo>
                    <a:lnTo>
                      <a:pt x="75" y="151"/>
                    </a:lnTo>
                    <a:lnTo>
                      <a:pt x="82" y="159"/>
                    </a:lnTo>
                    <a:lnTo>
                      <a:pt x="89" y="165"/>
                    </a:lnTo>
                    <a:lnTo>
                      <a:pt x="93" y="166"/>
                    </a:lnTo>
                    <a:lnTo>
                      <a:pt x="94" y="168"/>
                    </a:lnTo>
                    <a:lnTo>
                      <a:pt x="96" y="168"/>
                    </a:lnTo>
                    <a:lnTo>
                      <a:pt x="99" y="170"/>
                    </a:lnTo>
                    <a:lnTo>
                      <a:pt x="101" y="171"/>
                    </a:lnTo>
                    <a:lnTo>
                      <a:pt x="103" y="173"/>
                    </a:lnTo>
                    <a:lnTo>
                      <a:pt x="105" y="173"/>
                    </a:lnTo>
                    <a:lnTo>
                      <a:pt x="106" y="173"/>
                    </a:lnTo>
                    <a:lnTo>
                      <a:pt x="106" y="173"/>
                    </a:lnTo>
                    <a:lnTo>
                      <a:pt x="108" y="173"/>
                    </a:lnTo>
                    <a:lnTo>
                      <a:pt x="110" y="173"/>
                    </a:lnTo>
                    <a:lnTo>
                      <a:pt x="111" y="173"/>
                    </a:lnTo>
                    <a:lnTo>
                      <a:pt x="113" y="171"/>
                    </a:lnTo>
                    <a:lnTo>
                      <a:pt x="113" y="171"/>
                    </a:lnTo>
                    <a:lnTo>
                      <a:pt x="117" y="168"/>
                    </a:lnTo>
                    <a:lnTo>
                      <a:pt x="120" y="166"/>
                    </a:lnTo>
                    <a:lnTo>
                      <a:pt x="123" y="165"/>
                    </a:lnTo>
                    <a:lnTo>
                      <a:pt x="123" y="163"/>
                    </a:lnTo>
                    <a:lnTo>
                      <a:pt x="127" y="161"/>
                    </a:lnTo>
                    <a:lnTo>
                      <a:pt x="129" y="159"/>
                    </a:lnTo>
                    <a:lnTo>
                      <a:pt x="129" y="159"/>
                    </a:lnTo>
                    <a:lnTo>
                      <a:pt x="134" y="156"/>
                    </a:lnTo>
                    <a:lnTo>
                      <a:pt x="137" y="154"/>
                    </a:lnTo>
                    <a:lnTo>
                      <a:pt x="139" y="154"/>
                    </a:lnTo>
                    <a:lnTo>
                      <a:pt x="139" y="153"/>
                    </a:lnTo>
                    <a:lnTo>
                      <a:pt x="141" y="153"/>
                    </a:lnTo>
                    <a:lnTo>
                      <a:pt x="142" y="153"/>
                    </a:lnTo>
                    <a:lnTo>
                      <a:pt x="149" y="149"/>
                    </a:lnTo>
                    <a:lnTo>
                      <a:pt x="153" y="149"/>
                    </a:lnTo>
                    <a:lnTo>
                      <a:pt x="154" y="147"/>
                    </a:lnTo>
                    <a:lnTo>
                      <a:pt x="156" y="146"/>
                    </a:lnTo>
                    <a:lnTo>
                      <a:pt x="159" y="144"/>
                    </a:lnTo>
                    <a:lnTo>
                      <a:pt x="161" y="142"/>
                    </a:lnTo>
                    <a:lnTo>
                      <a:pt x="166" y="139"/>
                    </a:lnTo>
                    <a:lnTo>
                      <a:pt x="170" y="135"/>
                    </a:lnTo>
                    <a:lnTo>
                      <a:pt x="173" y="134"/>
                    </a:lnTo>
                    <a:lnTo>
                      <a:pt x="175" y="132"/>
                    </a:lnTo>
                    <a:lnTo>
                      <a:pt x="178" y="129"/>
                    </a:lnTo>
                    <a:lnTo>
                      <a:pt x="182" y="127"/>
                    </a:lnTo>
                    <a:lnTo>
                      <a:pt x="182" y="125"/>
                    </a:lnTo>
                    <a:lnTo>
                      <a:pt x="185" y="123"/>
                    </a:lnTo>
                    <a:lnTo>
                      <a:pt x="189" y="118"/>
                    </a:lnTo>
                    <a:lnTo>
                      <a:pt x="194" y="113"/>
                    </a:lnTo>
                    <a:lnTo>
                      <a:pt x="197" y="110"/>
                    </a:lnTo>
                    <a:lnTo>
                      <a:pt x="199" y="106"/>
                    </a:lnTo>
                    <a:lnTo>
                      <a:pt x="202" y="103"/>
                    </a:lnTo>
                    <a:lnTo>
                      <a:pt x="206" y="101"/>
                    </a:lnTo>
                    <a:lnTo>
                      <a:pt x="207" y="98"/>
                    </a:lnTo>
                    <a:lnTo>
                      <a:pt x="209" y="98"/>
                    </a:lnTo>
                    <a:lnTo>
                      <a:pt x="213" y="93"/>
                    </a:lnTo>
                    <a:lnTo>
                      <a:pt x="214" y="91"/>
                    </a:lnTo>
                    <a:lnTo>
                      <a:pt x="218" y="89"/>
                    </a:lnTo>
                    <a:lnTo>
                      <a:pt x="218" y="86"/>
                    </a:lnTo>
                    <a:lnTo>
                      <a:pt x="218" y="86"/>
                    </a:lnTo>
                    <a:close/>
                  </a:path>
                </a:pathLst>
              </a:custGeom>
              <a:solidFill>
                <a:srgbClr val="F8C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313" name="Freeform 41"/>
              <p:cNvSpPr>
                <a:spLocks noEditPoints="1"/>
              </p:cNvSpPr>
              <p:nvPr/>
            </p:nvSpPr>
            <p:spPr bwMode="auto">
              <a:xfrm>
                <a:off x="3928" y="197"/>
                <a:ext cx="97" cy="50"/>
              </a:xfrm>
              <a:custGeom>
                <a:avLst/>
                <a:gdLst/>
                <a:ahLst/>
                <a:cxnLst>
                  <a:cxn ang="0">
                    <a:pos x="8" y="33"/>
                  </a:cxn>
                  <a:cxn ang="0">
                    <a:pos x="12" y="29"/>
                  </a:cxn>
                  <a:cxn ang="0">
                    <a:pos x="22" y="26"/>
                  </a:cxn>
                  <a:cxn ang="0">
                    <a:pos x="29" y="22"/>
                  </a:cxn>
                  <a:cxn ang="0">
                    <a:pos x="32" y="22"/>
                  </a:cxn>
                  <a:cxn ang="0">
                    <a:pos x="37" y="22"/>
                  </a:cxn>
                  <a:cxn ang="0">
                    <a:pos x="44" y="22"/>
                  </a:cxn>
                  <a:cxn ang="0">
                    <a:pos x="53" y="24"/>
                  </a:cxn>
                  <a:cxn ang="0">
                    <a:pos x="61" y="28"/>
                  </a:cxn>
                  <a:cxn ang="0">
                    <a:pos x="65" y="29"/>
                  </a:cxn>
                  <a:cxn ang="0">
                    <a:pos x="72" y="33"/>
                  </a:cxn>
                  <a:cxn ang="0">
                    <a:pos x="77" y="34"/>
                  </a:cxn>
                  <a:cxn ang="0">
                    <a:pos x="79" y="36"/>
                  </a:cxn>
                  <a:cxn ang="0">
                    <a:pos x="85" y="41"/>
                  </a:cxn>
                  <a:cxn ang="0">
                    <a:pos x="91" y="45"/>
                  </a:cxn>
                  <a:cxn ang="0">
                    <a:pos x="94" y="48"/>
                  </a:cxn>
                  <a:cxn ang="0">
                    <a:pos x="96" y="50"/>
                  </a:cxn>
                  <a:cxn ang="0">
                    <a:pos x="97" y="45"/>
                  </a:cxn>
                  <a:cxn ang="0">
                    <a:pos x="96" y="36"/>
                  </a:cxn>
                  <a:cxn ang="0">
                    <a:pos x="92" y="31"/>
                  </a:cxn>
                  <a:cxn ang="0">
                    <a:pos x="87" y="21"/>
                  </a:cxn>
                  <a:cxn ang="0">
                    <a:pos x="82" y="16"/>
                  </a:cxn>
                  <a:cxn ang="0">
                    <a:pos x="77" y="9"/>
                  </a:cxn>
                  <a:cxn ang="0">
                    <a:pos x="73" y="7"/>
                  </a:cxn>
                  <a:cxn ang="0">
                    <a:pos x="67" y="4"/>
                  </a:cxn>
                  <a:cxn ang="0">
                    <a:pos x="60" y="0"/>
                  </a:cxn>
                  <a:cxn ang="0">
                    <a:pos x="43" y="4"/>
                  </a:cxn>
                  <a:cxn ang="0">
                    <a:pos x="34" y="4"/>
                  </a:cxn>
                  <a:cxn ang="0">
                    <a:pos x="29" y="5"/>
                  </a:cxn>
                  <a:cxn ang="0">
                    <a:pos x="24" y="7"/>
                  </a:cxn>
                  <a:cxn ang="0">
                    <a:pos x="19" y="12"/>
                  </a:cxn>
                  <a:cxn ang="0">
                    <a:pos x="17" y="14"/>
                  </a:cxn>
                  <a:cxn ang="0">
                    <a:pos x="10" y="17"/>
                  </a:cxn>
                  <a:cxn ang="0">
                    <a:pos x="3" y="24"/>
                  </a:cxn>
                  <a:cxn ang="0">
                    <a:pos x="0" y="36"/>
                  </a:cxn>
                  <a:cxn ang="0">
                    <a:pos x="1" y="36"/>
                  </a:cxn>
                  <a:cxn ang="0">
                    <a:pos x="5" y="34"/>
                  </a:cxn>
                  <a:cxn ang="0">
                    <a:pos x="61" y="14"/>
                  </a:cxn>
                  <a:cxn ang="0">
                    <a:pos x="65" y="14"/>
                  </a:cxn>
                  <a:cxn ang="0">
                    <a:pos x="70" y="12"/>
                  </a:cxn>
                  <a:cxn ang="0">
                    <a:pos x="72" y="10"/>
                  </a:cxn>
                  <a:cxn ang="0">
                    <a:pos x="73" y="12"/>
                  </a:cxn>
                  <a:cxn ang="0">
                    <a:pos x="77" y="16"/>
                  </a:cxn>
                  <a:cxn ang="0">
                    <a:pos x="80" y="17"/>
                  </a:cxn>
                  <a:cxn ang="0">
                    <a:pos x="82" y="21"/>
                  </a:cxn>
                  <a:cxn ang="0">
                    <a:pos x="79" y="22"/>
                  </a:cxn>
                  <a:cxn ang="0">
                    <a:pos x="77" y="26"/>
                  </a:cxn>
                  <a:cxn ang="0">
                    <a:pos x="77" y="29"/>
                  </a:cxn>
                  <a:cxn ang="0">
                    <a:pos x="75" y="29"/>
                  </a:cxn>
                  <a:cxn ang="0">
                    <a:pos x="73" y="29"/>
                  </a:cxn>
                  <a:cxn ang="0">
                    <a:pos x="72" y="26"/>
                  </a:cxn>
                  <a:cxn ang="0">
                    <a:pos x="68" y="26"/>
                  </a:cxn>
                  <a:cxn ang="0">
                    <a:pos x="67" y="28"/>
                  </a:cxn>
                  <a:cxn ang="0">
                    <a:pos x="63" y="28"/>
                  </a:cxn>
                  <a:cxn ang="0">
                    <a:pos x="63" y="26"/>
                  </a:cxn>
                  <a:cxn ang="0">
                    <a:pos x="63" y="22"/>
                  </a:cxn>
                  <a:cxn ang="0">
                    <a:pos x="63" y="19"/>
                  </a:cxn>
                  <a:cxn ang="0">
                    <a:pos x="60" y="16"/>
                  </a:cxn>
                </a:cxnLst>
                <a:rect l="0" t="0" r="r" b="b"/>
                <a:pathLst>
                  <a:path w="97" h="50">
                    <a:moveTo>
                      <a:pt x="5" y="34"/>
                    </a:moveTo>
                    <a:lnTo>
                      <a:pt x="8" y="33"/>
                    </a:lnTo>
                    <a:lnTo>
                      <a:pt x="10" y="31"/>
                    </a:lnTo>
                    <a:lnTo>
                      <a:pt x="12" y="29"/>
                    </a:lnTo>
                    <a:lnTo>
                      <a:pt x="15" y="29"/>
                    </a:lnTo>
                    <a:lnTo>
                      <a:pt x="22" y="26"/>
                    </a:lnTo>
                    <a:lnTo>
                      <a:pt x="27" y="24"/>
                    </a:lnTo>
                    <a:lnTo>
                      <a:pt x="29" y="22"/>
                    </a:lnTo>
                    <a:lnTo>
                      <a:pt x="31" y="22"/>
                    </a:lnTo>
                    <a:lnTo>
                      <a:pt x="32" y="22"/>
                    </a:lnTo>
                    <a:lnTo>
                      <a:pt x="34" y="22"/>
                    </a:lnTo>
                    <a:lnTo>
                      <a:pt x="37" y="22"/>
                    </a:lnTo>
                    <a:lnTo>
                      <a:pt x="41" y="22"/>
                    </a:lnTo>
                    <a:lnTo>
                      <a:pt x="44" y="22"/>
                    </a:lnTo>
                    <a:lnTo>
                      <a:pt x="49" y="22"/>
                    </a:lnTo>
                    <a:lnTo>
                      <a:pt x="53" y="24"/>
                    </a:lnTo>
                    <a:lnTo>
                      <a:pt x="58" y="28"/>
                    </a:lnTo>
                    <a:lnTo>
                      <a:pt x="61" y="28"/>
                    </a:lnTo>
                    <a:lnTo>
                      <a:pt x="63" y="28"/>
                    </a:lnTo>
                    <a:lnTo>
                      <a:pt x="65" y="29"/>
                    </a:lnTo>
                    <a:lnTo>
                      <a:pt x="68" y="31"/>
                    </a:lnTo>
                    <a:lnTo>
                      <a:pt x="72" y="33"/>
                    </a:lnTo>
                    <a:lnTo>
                      <a:pt x="73" y="34"/>
                    </a:lnTo>
                    <a:lnTo>
                      <a:pt x="77" y="34"/>
                    </a:lnTo>
                    <a:lnTo>
                      <a:pt x="79" y="36"/>
                    </a:lnTo>
                    <a:lnTo>
                      <a:pt x="79" y="36"/>
                    </a:lnTo>
                    <a:lnTo>
                      <a:pt x="80" y="38"/>
                    </a:lnTo>
                    <a:lnTo>
                      <a:pt x="85" y="41"/>
                    </a:lnTo>
                    <a:lnTo>
                      <a:pt x="87" y="45"/>
                    </a:lnTo>
                    <a:lnTo>
                      <a:pt x="91" y="45"/>
                    </a:lnTo>
                    <a:lnTo>
                      <a:pt x="91" y="46"/>
                    </a:lnTo>
                    <a:lnTo>
                      <a:pt x="94" y="48"/>
                    </a:lnTo>
                    <a:lnTo>
                      <a:pt x="96" y="50"/>
                    </a:lnTo>
                    <a:lnTo>
                      <a:pt x="96" y="50"/>
                    </a:lnTo>
                    <a:lnTo>
                      <a:pt x="96" y="48"/>
                    </a:lnTo>
                    <a:lnTo>
                      <a:pt x="97" y="45"/>
                    </a:lnTo>
                    <a:lnTo>
                      <a:pt x="96" y="40"/>
                    </a:lnTo>
                    <a:lnTo>
                      <a:pt x="96" y="36"/>
                    </a:lnTo>
                    <a:lnTo>
                      <a:pt x="94" y="34"/>
                    </a:lnTo>
                    <a:lnTo>
                      <a:pt x="92" y="31"/>
                    </a:lnTo>
                    <a:lnTo>
                      <a:pt x="91" y="26"/>
                    </a:lnTo>
                    <a:lnTo>
                      <a:pt x="87" y="21"/>
                    </a:lnTo>
                    <a:lnTo>
                      <a:pt x="84" y="17"/>
                    </a:lnTo>
                    <a:lnTo>
                      <a:pt x="82" y="16"/>
                    </a:lnTo>
                    <a:lnTo>
                      <a:pt x="80" y="12"/>
                    </a:lnTo>
                    <a:lnTo>
                      <a:pt x="77" y="9"/>
                    </a:lnTo>
                    <a:lnTo>
                      <a:pt x="75" y="7"/>
                    </a:lnTo>
                    <a:lnTo>
                      <a:pt x="73" y="7"/>
                    </a:lnTo>
                    <a:lnTo>
                      <a:pt x="70" y="5"/>
                    </a:lnTo>
                    <a:lnTo>
                      <a:pt x="67" y="4"/>
                    </a:lnTo>
                    <a:lnTo>
                      <a:pt x="65" y="2"/>
                    </a:lnTo>
                    <a:lnTo>
                      <a:pt x="60" y="0"/>
                    </a:lnTo>
                    <a:lnTo>
                      <a:pt x="51" y="2"/>
                    </a:lnTo>
                    <a:lnTo>
                      <a:pt x="43" y="4"/>
                    </a:lnTo>
                    <a:lnTo>
                      <a:pt x="37" y="4"/>
                    </a:lnTo>
                    <a:lnTo>
                      <a:pt x="34" y="4"/>
                    </a:lnTo>
                    <a:lnTo>
                      <a:pt x="32" y="4"/>
                    </a:lnTo>
                    <a:lnTo>
                      <a:pt x="29" y="5"/>
                    </a:lnTo>
                    <a:lnTo>
                      <a:pt x="27" y="5"/>
                    </a:lnTo>
                    <a:lnTo>
                      <a:pt x="24" y="7"/>
                    </a:lnTo>
                    <a:lnTo>
                      <a:pt x="20" y="10"/>
                    </a:lnTo>
                    <a:lnTo>
                      <a:pt x="19" y="12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3" y="16"/>
                    </a:lnTo>
                    <a:lnTo>
                      <a:pt x="10" y="17"/>
                    </a:lnTo>
                    <a:lnTo>
                      <a:pt x="7" y="21"/>
                    </a:lnTo>
                    <a:lnTo>
                      <a:pt x="3" y="24"/>
                    </a:lnTo>
                    <a:lnTo>
                      <a:pt x="1" y="29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1" y="36"/>
                    </a:lnTo>
                    <a:lnTo>
                      <a:pt x="3" y="34"/>
                    </a:lnTo>
                    <a:lnTo>
                      <a:pt x="5" y="34"/>
                    </a:lnTo>
                    <a:close/>
                    <a:moveTo>
                      <a:pt x="60" y="14"/>
                    </a:moveTo>
                    <a:lnTo>
                      <a:pt x="61" y="14"/>
                    </a:lnTo>
                    <a:lnTo>
                      <a:pt x="63" y="14"/>
                    </a:lnTo>
                    <a:lnTo>
                      <a:pt x="65" y="14"/>
                    </a:lnTo>
                    <a:lnTo>
                      <a:pt x="68" y="14"/>
                    </a:lnTo>
                    <a:lnTo>
                      <a:pt x="70" y="12"/>
                    </a:lnTo>
                    <a:lnTo>
                      <a:pt x="72" y="10"/>
                    </a:lnTo>
                    <a:lnTo>
                      <a:pt x="72" y="10"/>
                    </a:lnTo>
                    <a:lnTo>
                      <a:pt x="73" y="10"/>
                    </a:lnTo>
                    <a:lnTo>
                      <a:pt x="73" y="12"/>
                    </a:lnTo>
                    <a:lnTo>
                      <a:pt x="75" y="16"/>
                    </a:lnTo>
                    <a:lnTo>
                      <a:pt x="77" y="16"/>
                    </a:lnTo>
                    <a:lnTo>
                      <a:pt x="79" y="17"/>
                    </a:lnTo>
                    <a:lnTo>
                      <a:pt x="80" y="17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0" y="21"/>
                    </a:lnTo>
                    <a:lnTo>
                      <a:pt x="79" y="22"/>
                    </a:lnTo>
                    <a:lnTo>
                      <a:pt x="77" y="24"/>
                    </a:lnTo>
                    <a:lnTo>
                      <a:pt x="77" y="26"/>
                    </a:lnTo>
                    <a:lnTo>
                      <a:pt x="77" y="29"/>
                    </a:lnTo>
                    <a:lnTo>
                      <a:pt x="77" y="29"/>
                    </a:lnTo>
                    <a:lnTo>
                      <a:pt x="77" y="29"/>
                    </a:lnTo>
                    <a:lnTo>
                      <a:pt x="75" y="29"/>
                    </a:lnTo>
                    <a:lnTo>
                      <a:pt x="75" y="29"/>
                    </a:lnTo>
                    <a:lnTo>
                      <a:pt x="73" y="29"/>
                    </a:lnTo>
                    <a:lnTo>
                      <a:pt x="73" y="28"/>
                    </a:lnTo>
                    <a:lnTo>
                      <a:pt x="72" y="26"/>
                    </a:lnTo>
                    <a:lnTo>
                      <a:pt x="70" y="24"/>
                    </a:lnTo>
                    <a:lnTo>
                      <a:pt x="68" y="26"/>
                    </a:lnTo>
                    <a:lnTo>
                      <a:pt x="67" y="28"/>
                    </a:lnTo>
                    <a:lnTo>
                      <a:pt x="67" y="28"/>
                    </a:lnTo>
                    <a:lnTo>
                      <a:pt x="65" y="28"/>
                    </a:lnTo>
                    <a:lnTo>
                      <a:pt x="63" y="28"/>
                    </a:lnTo>
                    <a:lnTo>
                      <a:pt x="63" y="26"/>
                    </a:lnTo>
                    <a:lnTo>
                      <a:pt x="63" y="26"/>
                    </a:lnTo>
                    <a:lnTo>
                      <a:pt x="63" y="24"/>
                    </a:lnTo>
                    <a:lnTo>
                      <a:pt x="63" y="22"/>
                    </a:lnTo>
                    <a:lnTo>
                      <a:pt x="65" y="21"/>
                    </a:lnTo>
                    <a:lnTo>
                      <a:pt x="63" y="19"/>
                    </a:lnTo>
                    <a:lnTo>
                      <a:pt x="61" y="17"/>
                    </a:lnTo>
                    <a:lnTo>
                      <a:pt x="60" y="16"/>
                    </a:lnTo>
                    <a:lnTo>
                      <a:pt x="60" y="14"/>
                    </a:lnTo>
                    <a:close/>
                  </a:path>
                </a:pathLst>
              </a:custGeom>
              <a:solidFill>
                <a:srgbClr val="005D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314" name="Freeform 42"/>
              <p:cNvSpPr>
                <a:spLocks noEditPoints="1"/>
              </p:cNvSpPr>
              <p:nvPr/>
            </p:nvSpPr>
            <p:spPr bwMode="auto">
              <a:xfrm>
                <a:off x="3926" y="231"/>
                <a:ext cx="94" cy="5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45" y="0"/>
                  </a:cxn>
                  <a:cxn ang="0">
                    <a:pos x="26" y="2"/>
                  </a:cxn>
                  <a:cxn ang="0">
                    <a:pos x="10" y="9"/>
                  </a:cxn>
                  <a:cxn ang="0">
                    <a:pos x="0" y="12"/>
                  </a:cxn>
                  <a:cxn ang="0">
                    <a:pos x="5" y="24"/>
                  </a:cxn>
                  <a:cxn ang="0">
                    <a:pos x="21" y="42"/>
                  </a:cxn>
                  <a:cxn ang="0">
                    <a:pos x="36" y="48"/>
                  </a:cxn>
                  <a:cxn ang="0">
                    <a:pos x="60" y="48"/>
                  </a:cxn>
                  <a:cxn ang="0">
                    <a:pos x="69" y="45"/>
                  </a:cxn>
                  <a:cxn ang="0">
                    <a:pos x="84" y="38"/>
                  </a:cxn>
                  <a:cxn ang="0">
                    <a:pos x="94" y="24"/>
                  </a:cxn>
                  <a:cxn ang="0">
                    <a:pos x="79" y="14"/>
                  </a:cxn>
                  <a:cxn ang="0">
                    <a:pos x="15" y="26"/>
                  </a:cxn>
                  <a:cxn ang="0">
                    <a:pos x="14" y="23"/>
                  </a:cxn>
                  <a:cxn ang="0">
                    <a:pos x="17" y="23"/>
                  </a:cxn>
                  <a:cxn ang="0">
                    <a:pos x="39" y="42"/>
                  </a:cxn>
                  <a:cxn ang="0">
                    <a:pos x="34" y="38"/>
                  </a:cxn>
                  <a:cxn ang="0">
                    <a:pos x="38" y="36"/>
                  </a:cxn>
                  <a:cxn ang="0">
                    <a:pos x="39" y="23"/>
                  </a:cxn>
                  <a:cxn ang="0">
                    <a:pos x="34" y="19"/>
                  </a:cxn>
                  <a:cxn ang="0">
                    <a:pos x="29" y="19"/>
                  </a:cxn>
                  <a:cxn ang="0">
                    <a:pos x="24" y="12"/>
                  </a:cxn>
                  <a:cxn ang="0">
                    <a:pos x="34" y="11"/>
                  </a:cxn>
                  <a:cxn ang="0">
                    <a:pos x="34" y="14"/>
                  </a:cxn>
                  <a:cxn ang="0">
                    <a:pos x="39" y="14"/>
                  </a:cxn>
                  <a:cxn ang="0">
                    <a:pos x="43" y="19"/>
                  </a:cxn>
                  <a:cxn ang="0">
                    <a:pos x="39" y="23"/>
                  </a:cxn>
                  <a:cxn ang="0">
                    <a:pos x="45" y="28"/>
                  </a:cxn>
                  <a:cxn ang="0">
                    <a:pos x="43" y="26"/>
                  </a:cxn>
                  <a:cxn ang="0">
                    <a:pos x="48" y="24"/>
                  </a:cxn>
                  <a:cxn ang="0">
                    <a:pos x="50" y="14"/>
                  </a:cxn>
                  <a:cxn ang="0">
                    <a:pos x="45" y="14"/>
                  </a:cxn>
                  <a:cxn ang="0">
                    <a:pos x="45" y="9"/>
                  </a:cxn>
                  <a:cxn ang="0">
                    <a:pos x="50" y="9"/>
                  </a:cxn>
                  <a:cxn ang="0">
                    <a:pos x="53" y="19"/>
                  </a:cxn>
                  <a:cxn ang="0">
                    <a:pos x="55" y="14"/>
                  </a:cxn>
                  <a:cxn ang="0">
                    <a:pos x="60" y="18"/>
                  </a:cxn>
                  <a:cxn ang="0">
                    <a:pos x="57" y="23"/>
                  </a:cxn>
                  <a:cxn ang="0">
                    <a:pos x="62" y="30"/>
                  </a:cxn>
                  <a:cxn ang="0">
                    <a:pos x="60" y="33"/>
                  </a:cxn>
                  <a:cxn ang="0">
                    <a:pos x="57" y="28"/>
                  </a:cxn>
                  <a:cxn ang="0">
                    <a:pos x="62" y="24"/>
                  </a:cxn>
                  <a:cxn ang="0">
                    <a:pos x="65" y="28"/>
                  </a:cxn>
                  <a:cxn ang="0">
                    <a:pos x="79" y="28"/>
                  </a:cxn>
                  <a:cxn ang="0">
                    <a:pos x="75" y="31"/>
                  </a:cxn>
                  <a:cxn ang="0">
                    <a:pos x="70" y="31"/>
                  </a:cxn>
                  <a:cxn ang="0">
                    <a:pos x="69" y="24"/>
                  </a:cxn>
                  <a:cxn ang="0">
                    <a:pos x="70" y="23"/>
                  </a:cxn>
                  <a:cxn ang="0">
                    <a:pos x="75" y="19"/>
                  </a:cxn>
                  <a:cxn ang="0">
                    <a:pos x="82" y="24"/>
                  </a:cxn>
                </a:cxnLst>
                <a:rect l="0" t="0" r="r" b="b"/>
                <a:pathLst>
                  <a:path w="94" h="50">
                    <a:moveTo>
                      <a:pt x="79" y="14"/>
                    </a:moveTo>
                    <a:lnTo>
                      <a:pt x="75" y="11"/>
                    </a:lnTo>
                    <a:lnTo>
                      <a:pt x="74" y="9"/>
                    </a:lnTo>
                    <a:lnTo>
                      <a:pt x="70" y="7"/>
                    </a:lnTo>
                    <a:lnTo>
                      <a:pt x="65" y="7"/>
                    </a:lnTo>
                    <a:lnTo>
                      <a:pt x="60" y="6"/>
                    </a:lnTo>
                    <a:lnTo>
                      <a:pt x="58" y="4"/>
                    </a:lnTo>
                    <a:lnTo>
                      <a:pt x="55" y="4"/>
                    </a:lnTo>
                    <a:lnTo>
                      <a:pt x="50" y="0"/>
                    </a:lnTo>
                    <a:lnTo>
                      <a:pt x="45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4" y="0"/>
                    </a:lnTo>
                    <a:lnTo>
                      <a:pt x="31" y="0"/>
                    </a:lnTo>
                    <a:lnTo>
                      <a:pt x="26" y="2"/>
                    </a:lnTo>
                    <a:lnTo>
                      <a:pt x="21" y="4"/>
                    </a:lnTo>
                    <a:lnTo>
                      <a:pt x="17" y="7"/>
                    </a:lnTo>
                    <a:lnTo>
                      <a:pt x="15" y="9"/>
                    </a:lnTo>
                    <a:lnTo>
                      <a:pt x="12" y="9"/>
                    </a:lnTo>
                    <a:lnTo>
                      <a:pt x="10" y="9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3" y="19"/>
                    </a:lnTo>
                    <a:lnTo>
                      <a:pt x="5" y="24"/>
                    </a:lnTo>
                    <a:lnTo>
                      <a:pt x="7" y="30"/>
                    </a:lnTo>
                    <a:lnTo>
                      <a:pt x="10" y="31"/>
                    </a:lnTo>
                    <a:lnTo>
                      <a:pt x="12" y="33"/>
                    </a:lnTo>
                    <a:lnTo>
                      <a:pt x="17" y="38"/>
                    </a:lnTo>
                    <a:lnTo>
                      <a:pt x="21" y="42"/>
                    </a:lnTo>
                    <a:lnTo>
                      <a:pt x="22" y="43"/>
                    </a:lnTo>
                    <a:lnTo>
                      <a:pt x="24" y="43"/>
                    </a:lnTo>
                    <a:lnTo>
                      <a:pt x="29" y="45"/>
                    </a:lnTo>
                    <a:lnTo>
                      <a:pt x="33" y="48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39" y="50"/>
                    </a:lnTo>
                    <a:lnTo>
                      <a:pt x="48" y="50"/>
                    </a:lnTo>
                    <a:lnTo>
                      <a:pt x="55" y="48"/>
                    </a:lnTo>
                    <a:lnTo>
                      <a:pt x="60" y="48"/>
                    </a:lnTo>
                    <a:lnTo>
                      <a:pt x="62" y="47"/>
                    </a:lnTo>
                    <a:lnTo>
                      <a:pt x="62" y="47"/>
                    </a:lnTo>
                    <a:lnTo>
                      <a:pt x="63" y="47"/>
                    </a:lnTo>
                    <a:lnTo>
                      <a:pt x="67" y="47"/>
                    </a:lnTo>
                    <a:lnTo>
                      <a:pt x="69" y="45"/>
                    </a:lnTo>
                    <a:lnTo>
                      <a:pt x="70" y="45"/>
                    </a:lnTo>
                    <a:lnTo>
                      <a:pt x="74" y="45"/>
                    </a:lnTo>
                    <a:lnTo>
                      <a:pt x="77" y="45"/>
                    </a:lnTo>
                    <a:lnTo>
                      <a:pt x="81" y="42"/>
                    </a:lnTo>
                    <a:lnTo>
                      <a:pt x="84" y="38"/>
                    </a:lnTo>
                    <a:lnTo>
                      <a:pt x="86" y="35"/>
                    </a:lnTo>
                    <a:lnTo>
                      <a:pt x="89" y="30"/>
                    </a:lnTo>
                    <a:lnTo>
                      <a:pt x="91" y="26"/>
                    </a:lnTo>
                    <a:lnTo>
                      <a:pt x="94" y="24"/>
                    </a:lnTo>
                    <a:lnTo>
                      <a:pt x="94" y="24"/>
                    </a:lnTo>
                    <a:lnTo>
                      <a:pt x="94" y="24"/>
                    </a:lnTo>
                    <a:lnTo>
                      <a:pt x="91" y="23"/>
                    </a:lnTo>
                    <a:lnTo>
                      <a:pt x="87" y="21"/>
                    </a:lnTo>
                    <a:lnTo>
                      <a:pt x="82" y="16"/>
                    </a:lnTo>
                    <a:lnTo>
                      <a:pt x="79" y="14"/>
                    </a:lnTo>
                    <a:close/>
                    <a:moveTo>
                      <a:pt x="19" y="26"/>
                    </a:moveTo>
                    <a:lnTo>
                      <a:pt x="17" y="26"/>
                    </a:lnTo>
                    <a:lnTo>
                      <a:pt x="17" y="28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4" y="26"/>
                    </a:lnTo>
                    <a:lnTo>
                      <a:pt x="14" y="24"/>
                    </a:lnTo>
                    <a:lnTo>
                      <a:pt x="12" y="24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7" y="21"/>
                    </a:lnTo>
                    <a:lnTo>
                      <a:pt x="17" y="23"/>
                    </a:lnTo>
                    <a:lnTo>
                      <a:pt x="19" y="23"/>
                    </a:lnTo>
                    <a:lnTo>
                      <a:pt x="21" y="23"/>
                    </a:lnTo>
                    <a:lnTo>
                      <a:pt x="21" y="24"/>
                    </a:lnTo>
                    <a:lnTo>
                      <a:pt x="19" y="26"/>
                    </a:lnTo>
                    <a:close/>
                    <a:moveTo>
                      <a:pt x="39" y="42"/>
                    </a:moveTo>
                    <a:lnTo>
                      <a:pt x="38" y="42"/>
                    </a:lnTo>
                    <a:lnTo>
                      <a:pt x="38" y="42"/>
                    </a:lnTo>
                    <a:lnTo>
                      <a:pt x="36" y="42"/>
                    </a:lnTo>
                    <a:lnTo>
                      <a:pt x="36" y="40"/>
                    </a:lnTo>
                    <a:lnTo>
                      <a:pt x="34" y="38"/>
                    </a:lnTo>
                    <a:lnTo>
                      <a:pt x="34" y="38"/>
                    </a:lnTo>
                    <a:lnTo>
                      <a:pt x="36" y="38"/>
                    </a:lnTo>
                    <a:lnTo>
                      <a:pt x="36" y="38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39" y="38"/>
                    </a:lnTo>
                    <a:lnTo>
                      <a:pt x="39" y="40"/>
                    </a:lnTo>
                    <a:lnTo>
                      <a:pt x="39" y="40"/>
                    </a:lnTo>
                    <a:lnTo>
                      <a:pt x="39" y="42"/>
                    </a:lnTo>
                    <a:close/>
                    <a:moveTo>
                      <a:pt x="39" y="23"/>
                    </a:moveTo>
                    <a:lnTo>
                      <a:pt x="38" y="23"/>
                    </a:lnTo>
                    <a:lnTo>
                      <a:pt x="36" y="21"/>
                    </a:lnTo>
                    <a:lnTo>
                      <a:pt x="36" y="19"/>
                    </a:lnTo>
                    <a:lnTo>
                      <a:pt x="34" y="19"/>
                    </a:lnTo>
                    <a:lnTo>
                      <a:pt x="34" y="19"/>
                    </a:lnTo>
                    <a:lnTo>
                      <a:pt x="34" y="18"/>
                    </a:lnTo>
                    <a:lnTo>
                      <a:pt x="33" y="18"/>
                    </a:lnTo>
                    <a:lnTo>
                      <a:pt x="33" y="18"/>
                    </a:lnTo>
                    <a:lnTo>
                      <a:pt x="33" y="18"/>
                    </a:lnTo>
                    <a:lnTo>
                      <a:pt x="29" y="19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6" y="14"/>
                    </a:lnTo>
                    <a:lnTo>
                      <a:pt x="24" y="14"/>
                    </a:lnTo>
                    <a:lnTo>
                      <a:pt x="24" y="12"/>
                    </a:lnTo>
                    <a:lnTo>
                      <a:pt x="27" y="11"/>
                    </a:lnTo>
                    <a:lnTo>
                      <a:pt x="29" y="9"/>
                    </a:lnTo>
                    <a:lnTo>
                      <a:pt x="31" y="7"/>
                    </a:lnTo>
                    <a:lnTo>
                      <a:pt x="33" y="9"/>
                    </a:lnTo>
                    <a:lnTo>
                      <a:pt x="34" y="11"/>
                    </a:lnTo>
                    <a:lnTo>
                      <a:pt x="36" y="11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6" y="14"/>
                    </a:lnTo>
                    <a:lnTo>
                      <a:pt x="34" y="14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8" y="16"/>
                    </a:lnTo>
                    <a:lnTo>
                      <a:pt x="39" y="14"/>
                    </a:lnTo>
                    <a:lnTo>
                      <a:pt x="39" y="14"/>
                    </a:lnTo>
                    <a:lnTo>
                      <a:pt x="41" y="14"/>
                    </a:lnTo>
                    <a:lnTo>
                      <a:pt x="41" y="16"/>
                    </a:lnTo>
                    <a:lnTo>
                      <a:pt x="41" y="18"/>
                    </a:lnTo>
                    <a:lnTo>
                      <a:pt x="43" y="19"/>
                    </a:lnTo>
                    <a:lnTo>
                      <a:pt x="43" y="21"/>
                    </a:lnTo>
                    <a:lnTo>
                      <a:pt x="43" y="21"/>
                    </a:lnTo>
                    <a:lnTo>
                      <a:pt x="41" y="21"/>
                    </a:lnTo>
                    <a:lnTo>
                      <a:pt x="39" y="23"/>
                    </a:lnTo>
                    <a:lnTo>
                      <a:pt x="39" y="23"/>
                    </a:lnTo>
                    <a:close/>
                    <a:moveTo>
                      <a:pt x="48" y="28"/>
                    </a:moveTo>
                    <a:lnTo>
                      <a:pt x="48" y="28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45" y="28"/>
                    </a:lnTo>
                    <a:lnTo>
                      <a:pt x="45" y="28"/>
                    </a:lnTo>
                    <a:lnTo>
                      <a:pt x="43" y="28"/>
                    </a:lnTo>
                    <a:lnTo>
                      <a:pt x="43" y="28"/>
                    </a:lnTo>
                    <a:lnTo>
                      <a:pt x="43" y="26"/>
                    </a:lnTo>
                    <a:lnTo>
                      <a:pt x="43" y="26"/>
                    </a:lnTo>
                    <a:lnTo>
                      <a:pt x="45" y="26"/>
                    </a:lnTo>
                    <a:lnTo>
                      <a:pt x="45" y="24"/>
                    </a:lnTo>
                    <a:lnTo>
                      <a:pt x="46" y="23"/>
                    </a:lnTo>
                    <a:lnTo>
                      <a:pt x="48" y="23"/>
                    </a:lnTo>
                    <a:lnTo>
                      <a:pt x="48" y="24"/>
                    </a:lnTo>
                    <a:lnTo>
                      <a:pt x="50" y="24"/>
                    </a:lnTo>
                    <a:lnTo>
                      <a:pt x="50" y="26"/>
                    </a:lnTo>
                    <a:lnTo>
                      <a:pt x="50" y="26"/>
                    </a:lnTo>
                    <a:lnTo>
                      <a:pt x="48" y="28"/>
                    </a:lnTo>
                    <a:close/>
                    <a:moveTo>
                      <a:pt x="50" y="14"/>
                    </a:moveTo>
                    <a:lnTo>
                      <a:pt x="48" y="14"/>
                    </a:lnTo>
                    <a:lnTo>
                      <a:pt x="48" y="12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5" y="14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5" y="9"/>
                    </a:lnTo>
                    <a:lnTo>
                      <a:pt x="45" y="7"/>
                    </a:lnTo>
                    <a:lnTo>
                      <a:pt x="46" y="6"/>
                    </a:lnTo>
                    <a:lnTo>
                      <a:pt x="48" y="7"/>
                    </a:lnTo>
                    <a:lnTo>
                      <a:pt x="48" y="9"/>
                    </a:lnTo>
                    <a:lnTo>
                      <a:pt x="50" y="9"/>
                    </a:lnTo>
                    <a:lnTo>
                      <a:pt x="50" y="11"/>
                    </a:lnTo>
                    <a:lnTo>
                      <a:pt x="50" y="11"/>
                    </a:lnTo>
                    <a:lnTo>
                      <a:pt x="50" y="14"/>
                    </a:lnTo>
                    <a:close/>
                    <a:moveTo>
                      <a:pt x="55" y="19"/>
                    </a:moveTo>
                    <a:lnTo>
                      <a:pt x="53" y="19"/>
                    </a:lnTo>
                    <a:lnTo>
                      <a:pt x="51" y="18"/>
                    </a:lnTo>
                    <a:lnTo>
                      <a:pt x="51" y="16"/>
                    </a:lnTo>
                    <a:lnTo>
                      <a:pt x="51" y="16"/>
                    </a:lnTo>
                    <a:lnTo>
                      <a:pt x="53" y="16"/>
                    </a:lnTo>
                    <a:lnTo>
                      <a:pt x="55" y="14"/>
                    </a:lnTo>
                    <a:lnTo>
                      <a:pt x="55" y="14"/>
                    </a:lnTo>
                    <a:lnTo>
                      <a:pt x="57" y="12"/>
                    </a:lnTo>
                    <a:lnTo>
                      <a:pt x="58" y="14"/>
                    </a:lnTo>
                    <a:lnTo>
                      <a:pt x="58" y="16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60" y="19"/>
                    </a:lnTo>
                    <a:lnTo>
                      <a:pt x="58" y="19"/>
                    </a:lnTo>
                    <a:lnTo>
                      <a:pt x="58" y="21"/>
                    </a:lnTo>
                    <a:lnTo>
                      <a:pt x="57" y="23"/>
                    </a:lnTo>
                    <a:lnTo>
                      <a:pt x="55" y="21"/>
                    </a:lnTo>
                    <a:lnTo>
                      <a:pt x="55" y="19"/>
                    </a:lnTo>
                    <a:close/>
                    <a:moveTo>
                      <a:pt x="65" y="30"/>
                    </a:moveTo>
                    <a:lnTo>
                      <a:pt x="63" y="30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2" y="31"/>
                    </a:lnTo>
                    <a:lnTo>
                      <a:pt x="62" y="33"/>
                    </a:lnTo>
                    <a:lnTo>
                      <a:pt x="62" y="33"/>
                    </a:lnTo>
                    <a:lnTo>
                      <a:pt x="60" y="33"/>
                    </a:lnTo>
                    <a:lnTo>
                      <a:pt x="58" y="31"/>
                    </a:lnTo>
                    <a:lnTo>
                      <a:pt x="58" y="31"/>
                    </a:lnTo>
                    <a:lnTo>
                      <a:pt x="57" y="30"/>
                    </a:lnTo>
                    <a:lnTo>
                      <a:pt x="57" y="30"/>
                    </a:lnTo>
                    <a:lnTo>
                      <a:pt x="57" y="28"/>
                    </a:lnTo>
                    <a:lnTo>
                      <a:pt x="58" y="28"/>
                    </a:lnTo>
                    <a:lnTo>
                      <a:pt x="58" y="28"/>
                    </a:lnTo>
                    <a:lnTo>
                      <a:pt x="60" y="26"/>
                    </a:lnTo>
                    <a:lnTo>
                      <a:pt x="60" y="24"/>
                    </a:lnTo>
                    <a:lnTo>
                      <a:pt x="62" y="24"/>
                    </a:lnTo>
                    <a:lnTo>
                      <a:pt x="62" y="24"/>
                    </a:lnTo>
                    <a:lnTo>
                      <a:pt x="62" y="26"/>
                    </a:lnTo>
                    <a:lnTo>
                      <a:pt x="63" y="26"/>
                    </a:lnTo>
                    <a:lnTo>
                      <a:pt x="63" y="28"/>
                    </a:lnTo>
                    <a:lnTo>
                      <a:pt x="65" y="28"/>
                    </a:lnTo>
                    <a:lnTo>
                      <a:pt x="65" y="28"/>
                    </a:lnTo>
                    <a:lnTo>
                      <a:pt x="65" y="30"/>
                    </a:lnTo>
                    <a:close/>
                    <a:moveTo>
                      <a:pt x="82" y="26"/>
                    </a:moveTo>
                    <a:lnTo>
                      <a:pt x="81" y="28"/>
                    </a:lnTo>
                    <a:lnTo>
                      <a:pt x="79" y="28"/>
                    </a:lnTo>
                    <a:lnTo>
                      <a:pt x="79" y="30"/>
                    </a:lnTo>
                    <a:lnTo>
                      <a:pt x="79" y="31"/>
                    </a:lnTo>
                    <a:lnTo>
                      <a:pt x="77" y="33"/>
                    </a:lnTo>
                    <a:lnTo>
                      <a:pt x="77" y="33"/>
                    </a:lnTo>
                    <a:lnTo>
                      <a:pt x="75" y="31"/>
                    </a:lnTo>
                    <a:lnTo>
                      <a:pt x="75" y="30"/>
                    </a:lnTo>
                    <a:lnTo>
                      <a:pt x="74" y="31"/>
                    </a:lnTo>
                    <a:lnTo>
                      <a:pt x="72" y="31"/>
                    </a:lnTo>
                    <a:lnTo>
                      <a:pt x="72" y="31"/>
                    </a:lnTo>
                    <a:lnTo>
                      <a:pt x="70" y="31"/>
                    </a:lnTo>
                    <a:lnTo>
                      <a:pt x="70" y="30"/>
                    </a:lnTo>
                    <a:lnTo>
                      <a:pt x="70" y="28"/>
                    </a:lnTo>
                    <a:lnTo>
                      <a:pt x="70" y="26"/>
                    </a:lnTo>
                    <a:lnTo>
                      <a:pt x="70" y="26"/>
                    </a:lnTo>
                    <a:lnTo>
                      <a:pt x="69" y="24"/>
                    </a:lnTo>
                    <a:lnTo>
                      <a:pt x="69" y="24"/>
                    </a:lnTo>
                    <a:lnTo>
                      <a:pt x="69" y="24"/>
                    </a:lnTo>
                    <a:lnTo>
                      <a:pt x="69" y="23"/>
                    </a:lnTo>
                    <a:lnTo>
                      <a:pt x="69" y="23"/>
                    </a:lnTo>
                    <a:lnTo>
                      <a:pt x="70" y="23"/>
                    </a:lnTo>
                    <a:lnTo>
                      <a:pt x="74" y="23"/>
                    </a:lnTo>
                    <a:lnTo>
                      <a:pt x="74" y="21"/>
                    </a:lnTo>
                    <a:lnTo>
                      <a:pt x="75" y="19"/>
                    </a:lnTo>
                    <a:lnTo>
                      <a:pt x="75" y="19"/>
                    </a:lnTo>
                    <a:lnTo>
                      <a:pt x="75" y="19"/>
                    </a:lnTo>
                    <a:lnTo>
                      <a:pt x="77" y="21"/>
                    </a:lnTo>
                    <a:lnTo>
                      <a:pt x="77" y="23"/>
                    </a:lnTo>
                    <a:lnTo>
                      <a:pt x="81" y="24"/>
                    </a:lnTo>
                    <a:lnTo>
                      <a:pt x="82" y="24"/>
                    </a:lnTo>
                    <a:lnTo>
                      <a:pt x="82" y="24"/>
                    </a:lnTo>
                    <a:lnTo>
                      <a:pt x="82" y="26"/>
                    </a:lnTo>
                    <a:close/>
                  </a:path>
                </a:pathLst>
              </a:custGeom>
              <a:solidFill>
                <a:srgbClr val="005D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315" name="Freeform 43"/>
              <p:cNvSpPr>
                <a:spLocks/>
              </p:cNvSpPr>
              <p:nvPr/>
            </p:nvSpPr>
            <p:spPr bwMode="auto">
              <a:xfrm>
                <a:off x="3926" y="219"/>
                <a:ext cx="98" cy="36"/>
              </a:xfrm>
              <a:custGeom>
                <a:avLst/>
                <a:gdLst/>
                <a:ahLst/>
                <a:cxnLst>
                  <a:cxn ang="0">
                    <a:pos x="98" y="31"/>
                  </a:cxn>
                  <a:cxn ang="0">
                    <a:pos x="98" y="28"/>
                  </a:cxn>
                  <a:cxn ang="0">
                    <a:pos x="98" y="28"/>
                  </a:cxn>
                  <a:cxn ang="0">
                    <a:pos x="93" y="24"/>
                  </a:cxn>
                  <a:cxn ang="0">
                    <a:pos x="89" y="23"/>
                  </a:cxn>
                  <a:cxn ang="0">
                    <a:pos x="82" y="16"/>
                  </a:cxn>
                  <a:cxn ang="0">
                    <a:pos x="81" y="14"/>
                  </a:cxn>
                  <a:cxn ang="0">
                    <a:pos x="75" y="12"/>
                  </a:cxn>
                  <a:cxn ang="0">
                    <a:pos x="70" y="9"/>
                  </a:cxn>
                  <a:cxn ang="0">
                    <a:pos x="65" y="6"/>
                  </a:cxn>
                  <a:cxn ang="0">
                    <a:pos x="60" y="6"/>
                  </a:cxn>
                  <a:cxn ang="0">
                    <a:pos x="51" y="0"/>
                  </a:cxn>
                  <a:cxn ang="0">
                    <a:pos x="43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2"/>
                  </a:cxn>
                  <a:cxn ang="0">
                    <a:pos x="17" y="7"/>
                  </a:cxn>
                  <a:cxn ang="0">
                    <a:pos x="12" y="9"/>
                  </a:cxn>
                  <a:cxn ang="0">
                    <a:pos x="7" y="12"/>
                  </a:cxn>
                  <a:cxn ang="0">
                    <a:pos x="3" y="14"/>
                  </a:cxn>
                  <a:cxn ang="0">
                    <a:pos x="2" y="14"/>
                  </a:cxn>
                  <a:cxn ang="0">
                    <a:pos x="2" y="16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" y="24"/>
                  </a:cxn>
                  <a:cxn ang="0">
                    <a:pos x="7" y="23"/>
                  </a:cxn>
                  <a:cxn ang="0">
                    <a:pos x="12" y="21"/>
                  </a:cxn>
                  <a:cxn ang="0">
                    <a:pos x="17" y="19"/>
                  </a:cxn>
                  <a:cxn ang="0">
                    <a:pos x="26" y="14"/>
                  </a:cxn>
                  <a:cxn ang="0">
                    <a:pos x="34" y="12"/>
                  </a:cxn>
                  <a:cxn ang="0">
                    <a:pos x="39" y="12"/>
                  </a:cxn>
                  <a:cxn ang="0">
                    <a:pos x="50" y="12"/>
                  </a:cxn>
                  <a:cxn ang="0">
                    <a:pos x="58" y="16"/>
                  </a:cxn>
                  <a:cxn ang="0">
                    <a:pos x="65" y="19"/>
                  </a:cxn>
                  <a:cxn ang="0">
                    <a:pos x="74" y="21"/>
                  </a:cxn>
                  <a:cxn ang="0">
                    <a:pos x="79" y="26"/>
                  </a:cxn>
                  <a:cxn ang="0">
                    <a:pos x="87" y="33"/>
                  </a:cxn>
                  <a:cxn ang="0">
                    <a:pos x="94" y="36"/>
                  </a:cxn>
                  <a:cxn ang="0">
                    <a:pos x="94" y="35"/>
                  </a:cxn>
                  <a:cxn ang="0">
                    <a:pos x="98" y="33"/>
                  </a:cxn>
                </a:cxnLst>
                <a:rect l="0" t="0" r="r" b="b"/>
                <a:pathLst>
                  <a:path w="98" h="36">
                    <a:moveTo>
                      <a:pt x="98" y="33"/>
                    </a:moveTo>
                    <a:lnTo>
                      <a:pt x="98" y="31"/>
                    </a:lnTo>
                    <a:lnTo>
                      <a:pt x="98" y="28"/>
                    </a:lnTo>
                    <a:lnTo>
                      <a:pt x="98" y="28"/>
                    </a:lnTo>
                    <a:lnTo>
                      <a:pt x="98" y="28"/>
                    </a:lnTo>
                    <a:lnTo>
                      <a:pt x="98" y="28"/>
                    </a:lnTo>
                    <a:lnTo>
                      <a:pt x="96" y="26"/>
                    </a:lnTo>
                    <a:lnTo>
                      <a:pt x="93" y="24"/>
                    </a:lnTo>
                    <a:lnTo>
                      <a:pt x="93" y="23"/>
                    </a:lnTo>
                    <a:lnTo>
                      <a:pt x="89" y="23"/>
                    </a:lnTo>
                    <a:lnTo>
                      <a:pt x="87" y="19"/>
                    </a:lnTo>
                    <a:lnTo>
                      <a:pt x="82" y="16"/>
                    </a:lnTo>
                    <a:lnTo>
                      <a:pt x="81" y="14"/>
                    </a:lnTo>
                    <a:lnTo>
                      <a:pt x="81" y="14"/>
                    </a:lnTo>
                    <a:lnTo>
                      <a:pt x="79" y="12"/>
                    </a:lnTo>
                    <a:lnTo>
                      <a:pt x="75" y="12"/>
                    </a:lnTo>
                    <a:lnTo>
                      <a:pt x="74" y="11"/>
                    </a:lnTo>
                    <a:lnTo>
                      <a:pt x="70" y="9"/>
                    </a:lnTo>
                    <a:lnTo>
                      <a:pt x="67" y="7"/>
                    </a:lnTo>
                    <a:lnTo>
                      <a:pt x="65" y="6"/>
                    </a:lnTo>
                    <a:lnTo>
                      <a:pt x="63" y="6"/>
                    </a:lnTo>
                    <a:lnTo>
                      <a:pt x="60" y="6"/>
                    </a:lnTo>
                    <a:lnTo>
                      <a:pt x="55" y="2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43" y="0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2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4" y="7"/>
                    </a:lnTo>
                    <a:lnTo>
                      <a:pt x="12" y="9"/>
                    </a:lnTo>
                    <a:lnTo>
                      <a:pt x="10" y="11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3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24"/>
                    </a:lnTo>
                    <a:lnTo>
                      <a:pt x="5" y="23"/>
                    </a:lnTo>
                    <a:lnTo>
                      <a:pt x="7" y="23"/>
                    </a:lnTo>
                    <a:lnTo>
                      <a:pt x="10" y="21"/>
                    </a:lnTo>
                    <a:lnTo>
                      <a:pt x="12" y="21"/>
                    </a:lnTo>
                    <a:lnTo>
                      <a:pt x="15" y="21"/>
                    </a:lnTo>
                    <a:lnTo>
                      <a:pt x="17" y="19"/>
                    </a:lnTo>
                    <a:lnTo>
                      <a:pt x="21" y="16"/>
                    </a:lnTo>
                    <a:lnTo>
                      <a:pt x="26" y="14"/>
                    </a:lnTo>
                    <a:lnTo>
                      <a:pt x="31" y="12"/>
                    </a:lnTo>
                    <a:lnTo>
                      <a:pt x="34" y="12"/>
                    </a:lnTo>
                    <a:lnTo>
                      <a:pt x="38" y="12"/>
                    </a:lnTo>
                    <a:lnTo>
                      <a:pt x="39" y="12"/>
                    </a:lnTo>
                    <a:lnTo>
                      <a:pt x="45" y="12"/>
                    </a:lnTo>
                    <a:lnTo>
                      <a:pt x="50" y="12"/>
                    </a:lnTo>
                    <a:lnTo>
                      <a:pt x="55" y="16"/>
                    </a:lnTo>
                    <a:lnTo>
                      <a:pt x="58" y="16"/>
                    </a:lnTo>
                    <a:lnTo>
                      <a:pt x="60" y="18"/>
                    </a:lnTo>
                    <a:lnTo>
                      <a:pt x="65" y="19"/>
                    </a:lnTo>
                    <a:lnTo>
                      <a:pt x="70" y="19"/>
                    </a:lnTo>
                    <a:lnTo>
                      <a:pt x="74" y="21"/>
                    </a:lnTo>
                    <a:lnTo>
                      <a:pt x="75" y="23"/>
                    </a:lnTo>
                    <a:lnTo>
                      <a:pt x="79" y="26"/>
                    </a:lnTo>
                    <a:lnTo>
                      <a:pt x="82" y="28"/>
                    </a:lnTo>
                    <a:lnTo>
                      <a:pt x="87" y="33"/>
                    </a:lnTo>
                    <a:lnTo>
                      <a:pt x="91" y="35"/>
                    </a:lnTo>
                    <a:lnTo>
                      <a:pt x="94" y="36"/>
                    </a:lnTo>
                    <a:lnTo>
                      <a:pt x="94" y="35"/>
                    </a:lnTo>
                    <a:lnTo>
                      <a:pt x="94" y="35"/>
                    </a:lnTo>
                    <a:lnTo>
                      <a:pt x="96" y="35"/>
                    </a:lnTo>
                    <a:lnTo>
                      <a:pt x="98" y="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316" name="Freeform 44"/>
              <p:cNvSpPr>
                <a:spLocks/>
              </p:cNvSpPr>
              <p:nvPr/>
            </p:nvSpPr>
            <p:spPr bwMode="auto">
              <a:xfrm>
                <a:off x="3988" y="207"/>
                <a:ext cx="22" cy="19"/>
              </a:xfrm>
              <a:custGeom>
                <a:avLst/>
                <a:gdLst/>
                <a:ahLst/>
                <a:cxnLst>
                  <a:cxn ang="0">
                    <a:pos x="5" y="11"/>
                  </a:cxn>
                  <a:cxn ang="0">
                    <a:pos x="3" y="12"/>
                  </a:cxn>
                  <a:cxn ang="0">
                    <a:pos x="3" y="14"/>
                  </a:cxn>
                  <a:cxn ang="0">
                    <a:pos x="3" y="16"/>
                  </a:cxn>
                  <a:cxn ang="0">
                    <a:pos x="3" y="16"/>
                  </a:cxn>
                  <a:cxn ang="0">
                    <a:pos x="3" y="18"/>
                  </a:cxn>
                  <a:cxn ang="0">
                    <a:pos x="5" y="18"/>
                  </a:cxn>
                  <a:cxn ang="0">
                    <a:pos x="7" y="18"/>
                  </a:cxn>
                  <a:cxn ang="0">
                    <a:pos x="7" y="18"/>
                  </a:cxn>
                  <a:cxn ang="0">
                    <a:pos x="8" y="16"/>
                  </a:cxn>
                  <a:cxn ang="0">
                    <a:pos x="10" y="14"/>
                  </a:cxn>
                  <a:cxn ang="0">
                    <a:pos x="12" y="16"/>
                  </a:cxn>
                  <a:cxn ang="0">
                    <a:pos x="13" y="18"/>
                  </a:cxn>
                  <a:cxn ang="0">
                    <a:pos x="13" y="19"/>
                  </a:cxn>
                  <a:cxn ang="0">
                    <a:pos x="15" y="19"/>
                  </a:cxn>
                  <a:cxn ang="0">
                    <a:pos x="15" y="19"/>
                  </a:cxn>
                  <a:cxn ang="0">
                    <a:pos x="17" y="19"/>
                  </a:cxn>
                  <a:cxn ang="0">
                    <a:pos x="17" y="19"/>
                  </a:cxn>
                  <a:cxn ang="0">
                    <a:pos x="17" y="19"/>
                  </a:cxn>
                  <a:cxn ang="0">
                    <a:pos x="17" y="16"/>
                  </a:cxn>
                  <a:cxn ang="0">
                    <a:pos x="17" y="14"/>
                  </a:cxn>
                  <a:cxn ang="0">
                    <a:pos x="19" y="12"/>
                  </a:cxn>
                  <a:cxn ang="0">
                    <a:pos x="20" y="11"/>
                  </a:cxn>
                  <a:cxn ang="0">
                    <a:pos x="22" y="11"/>
                  </a:cxn>
                  <a:cxn ang="0">
                    <a:pos x="22" y="9"/>
                  </a:cxn>
                  <a:cxn ang="0">
                    <a:pos x="20" y="7"/>
                  </a:cxn>
                  <a:cxn ang="0">
                    <a:pos x="19" y="7"/>
                  </a:cxn>
                  <a:cxn ang="0">
                    <a:pos x="17" y="6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3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8" y="4"/>
                  </a:cxn>
                  <a:cxn ang="0">
                    <a:pos x="5" y="4"/>
                  </a:cxn>
                  <a:cxn ang="0">
                    <a:pos x="3" y="4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" y="7"/>
                  </a:cxn>
                  <a:cxn ang="0">
                    <a:pos x="3" y="9"/>
                  </a:cxn>
                  <a:cxn ang="0">
                    <a:pos x="5" y="11"/>
                  </a:cxn>
                </a:cxnLst>
                <a:rect l="0" t="0" r="r" b="b"/>
                <a:pathLst>
                  <a:path w="22" h="19">
                    <a:moveTo>
                      <a:pt x="5" y="11"/>
                    </a:moveTo>
                    <a:lnTo>
                      <a:pt x="3" y="12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8"/>
                    </a:lnTo>
                    <a:lnTo>
                      <a:pt x="5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8" y="16"/>
                    </a:lnTo>
                    <a:lnTo>
                      <a:pt x="10" y="14"/>
                    </a:lnTo>
                    <a:lnTo>
                      <a:pt x="12" y="16"/>
                    </a:lnTo>
                    <a:lnTo>
                      <a:pt x="13" y="18"/>
                    </a:lnTo>
                    <a:lnTo>
                      <a:pt x="13" y="19"/>
                    </a:lnTo>
                    <a:lnTo>
                      <a:pt x="15" y="19"/>
                    </a:lnTo>
                    <a:lnTo>
                      <a:pt x="15" y="19"/>
                    </a:lnTo>
                    <a:lnTo>
                      <a:pt x="17" y="19"/>
                    </a:lnTo>
                    <a:lnTo>
                      <a:pt x="17" y="19"/>
                    </a:lnTo>
                    <a:lnTo>
                      <a:pt x="17" y="19"/>
                    </a:lnTo>
                    <a:lnTo>
                      <a:pt x="17" y="16"/>
                    </a:lnTo>
                    <a:lnTo>
                      <a:pt x="17" y="14"/>
                    </a:lnTo>
                    <a:lnTo>
                      <a:pt x="19" y="12"/>
                    </a:lnTo>
                    <a:lnTo>
                      <a:pt x="20" y="11"/>
                    </a:lnTo>
                    <a:lnTo>
                      <a:pt x="22" y="11"/>
                    </a:lnTo>
                    <a:lnTo>
                      <a:pt x="22" y="9"/>
                    </a:lnTo>
                    <a:lnTo>
                      <a:pt x="20" y="7"/>
                    </a:lnTo>
                    <a:lnTo>
                      <a:pt x="19" y="7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317" name="Freeform 45"/>
              <p:cNvSpPr>
                <a:spLocks/>
              </p:cNvSpPr>
              <p:nvPr/>
            </p:nvSpPr>
            <p:spPr bwMode="auto">
              <a:xfrm>
                <a:off x="3995" y="250"/>
                <a:ext cx="13" cy="1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8" y="2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1" y="9"/>
                  </a:cxn>
                  <a:cxn ang="0">
                    <a:pos x="1" y="11"/>
                  </a:cxn>
                  <a:cxn ang="0">
                    <a:pos x="1" y="12"/>
                  </a:cxn>
                  <a:cxn ang="0">
                    <a:pos x="3" y="12"/>
                  </a:cxn>
                  <a:cxn ang="0">
                    <a:pos x="3" y="12"/>
                  </a:cxn>
                  <a:cxn ang="0">
                    <a:pos x="5" y="12"/>
                  </a:cxn>
                  <a:cxn ang="0">
                    <a:pos x="6" y="11"/>
                  </a:cxn>
                  <a:cxn ang="0">
                    <a:pos x="6" y="12"/>
                  </a:cxn>
                  <a:cxn ang="0">
                    <a:pos x="8" y="14"/>
                  </a:cxn>
                  <a:cxn ang="0">
                    <a:pos x="8" y="14"/>
                  </a:cxn>
                  <a:cxn ang="0">
                    <a:pos x="10" y="12"/>
                  </a:cxn>
                  <a:cxn ang="0">
                    <a:pos x="10" y="11"/>
                  </a:cxn>
                  <a:cxn ang="0">
                    <a:pos x="10" y="9"/>
                  </a:cxn>
                  <a:cxn ang="0">
                    <a:pos x="12" y="9"/>
                  </a:cxn>
                  <a:cxn ang="0">
                    <a:pos x="13" y="7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12" y="5"/>
                  </a:cxn>
                  <a:cxn ang="0">
                    <a:pos x="8" y="4"/>
                  </a:cxn>
                </a:cxnLst>
                <a:rect l="0" t="0" r="r" b="b"/>
                <a:pathLst>
                  <a:path w="13" h="14">
                    <a:moveTo>
                      <a:pt x="8" y="4"/>
                    </a:moveTo>
                    <a:lnTo>
                      <a:pt x="8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1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6" y="11"/>
                    </a:lnTo>
                    <a:lnTo>
                      <a:pt x="6" y="12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0" y="12"/>
                    </a:lnTo>
                    <a:lnTo>
                      <a:pt x="10" y="11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318" name="Freeform 46"/>
              <p:cNvSpPr>
                <a:spLocks/>
              </p:cNvSpPr>
              <p:nvPr/>
            </p:nvSpPr>
            <p:spPr bwMode="auto">
              <a:xfrm>
                <a:off x="3983" y="255"/>
                <a:ext cx="8" cy="9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3" y="9"/>
                  </a:cxn>
                  <a:cxn ang="0">
                    <a:pos x="5" y="9"/>
                  </a:cxn>
                  <a:cxn ang="0">
                    <a:pos x="5" y="9"/>
                  </a:cxn>
                  <a:cxn ang="0">
                    <a:pos x="5" y="7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6" y="6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6" y="2"/>
                  </a:cxn>
                </a:cxnLst>
                <a:rect l="0" t="0" r="r" b="b"/>
                <a:pathLst>
                  <a:path w="8" h="9">
                    <a:moveTo>
                      <a:pt x="6" y="2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319" name="Freeform 47"/>
              <p:cNvSpPr>
                <a:spLocks/>
              </p:cNvSpPr>
              <p:nvPr/>
            </p:nvSpPr>
            <p:spPr bwMode="auto">
              <a:xfrm>
                <a:off x="3950" y="238"/>
                <a:ext cx="19" cy="16"/>
              </a:xfrm>
              <a:custGeom>
                <a:avLst/>
                <a:gdLst/>
                <a:ahLst/>
                <a:cxnLst>
                  <a:cxn ang="0">
                    <a:pos x="17" y="11"/>
                  </a:cxn>
                  <a:cxn ang="0">
                    <a:pos x="17" y="9"/>
                  </a:cxn>
                  <a:cxn ang="0">
                    <a:pos x="17" y="7"/>
                  </a:cxn>
                  <a:cxn ang="0">
                    <a:pos x="15" y="7"/>
                  </a:cxn>
                  <a:cxn ang="0">
                    <a:pos x="15" y="7"/>
                  </a:cxn>
                  <a:cxn ang="0">
                    <a:pos x="14" y="9"/>
                  </a:cxn>
                  <a:cxn ang="0">
                    <a:pos x="12" y="9"/>
                  </a:cxn>
                  <a:cxn ang="0">
                    <a:pos x="12" y="9"/>
                  </a:cxn>
                  <a:cxn ang="0">
                    <a:pos x="12" y="9"/>
                  </a:cxn>
                  <a:cxn ang="0">
                    <a:pos x="10" y="7"/>
                  </a:cxn>
                  <a:cxn ang="0">
                    <a:pos x="12" y="7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2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3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3" y="9"/>
                  </a:cxn>
                  <a:cxn ang="0">
                    <a:pos x="3" y="11"/>
                  </a:cxn>
                  <a:cxn ang="0">
                    <a:pos x="5" y="12"/>
                  </a:cxn>
                  <a:cxn ang="0">
                    <a:pos x="9" y="11"/>
                  </a:cxn>
                  <a:cxn ang="0">
                    <a:pos x="9" y="11"/>
                  </a:cxn>
                  <a:cxn ang="0">
                    <a:pos x="9" y="11"/>
                  </a:cxn>
                  <a:cxn ang="0">
                    <a:pos x="10" y="11"/>
                  </a:cxn>
                  <a:cxn ang="0">
                    <a:pos x="10" y="12"/>
                  </a:cxn>
                  <a:cxn ang="0">
                    <a:pos x="10" y="12"/>
                  </a:cxn>
                  <a:cxn ang="0">
                    <a:pos x="12" y="12"/>
                  </a:cxn>
                  <a:cxn ang="0">
                    <a:pos x="12" y="14"/>
                  </a:cxn>
                  <a:cxn ang="0">
                    <a:pos x="14" y="16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17" y="14"/>
                  </a:cxn>
                  <a:cxn ang="0">
                    <a:pos x="19" y="14"/>
                  </a:cxn>
                  <a:cxn ang="0">
                    <a:pos x="19" y="14"/>
                  </a:cxn>
                  <a:cxn ang="0">
                    <a:pos x="19" y="12"/>
                  </a:cxn>
                  <a:cxn ang="0">
                    <a:pos x="17" y="11"/>
                  </a:cxn>
                </a:cxnLst>
                <a:rect l="0" t="0" r="r" b="b"/>
                <a:pathLst>
                  <a:path w="19" h="16">
                    <a:moveTo>
                      <a:pt x="17" y="11"/>
                    </a:moveTo>
                    <a:lnTo>
                      <a:pt x="17" y="9"/>
                    </a:lnTo>
                    <a:lnTo>
                      <a:pt x="17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4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3" y="9"/>
                    </a:lnTo>
                    <a:lnTo>
                      <a:pt x="3" y="11"/>
                    </a:lnTo>
                    <a:lnTo>
                      <a:pt x="5" y="12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10" y="11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2" y="14"/>
                    </a:lnTo>
                    <a:lnTo>
                      <a:pt x="14" y="16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17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2"/>
                    </a:lnTo>
                    <a:lnTo>
                      <a:pt x="17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320" name="Freeform 48"/>
              <p:cNvSpPr>
                <a:spLocks/>
              </p:cNvSpPr>
              <p:nvPr/>
            </p:nvSpPr>
            <p:spPr bwMode="auto">
              <a:xfrm>
                <a:off x="3938" y="252"/>
                <a:ext cx="9" cy="7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5" y="7"/>
                  </a:cxn>
                  <a:cxn ang="0">
                    <a:pos x="5" y="5"/>
                  </a:cxn>
                  <a:cxn ang="0">
                    <a:pos x="7" y="5"/>
                  </a:cxn>
                  <a:cxn ang="0">
                    <a:pos x="9" y="3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2"/>
                  </a:cxn>
                </a:cxnLst>
                <a:rect l="0" t="0" r="r" b="b"/>
                <a:pathLst>
                  <a:path w="9" h="7">
                    <a:moveTo>
                      <a:pt x="5" y="2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321" name="Freeform 49"/>
              <p:cNvSpPr>
                <a:spLocks/>
              </p:cNvSpPr>
              <p:nvPr/>
            </p:nvSpPr>
            <p:spPr bwMode="auto">
              <a:xfrm>
                <a:off x="3960" y="267"/>
                <a:ext cx="5" cy="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5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2"/>
                  </a:cxn>
                  <a:cxn ang="0">
                    <a:pos x="4" y="0"/>
                  </a:cxn>
                </a:cxnLst>
                <a:rect l="0" t="0" r="r" b="b"/>
                <a:pathLst>
                  <a:path w="5" h="6">
                    <a:moveTo>
                      <a:pt x="4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322" name="Freeform 50"/>
              <p:cNvSpPr>
                <a:spLocks/>
              </p:cNvSpPr>
              <p:nvPr/>
            </p:nvSpPr>
            <p:spPr bwMode="auto">
              <a:xfrm>
                <a:off x="3969" y="254"/>
                <a:ext cx="7" cy="7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7" y="1"/>
                  </a:cxn>
                  <a:cxn ang="0">
                    <a:pos x="5" y="1"/>
                  </a:cxn>
                </a:cxnLst>
                <a:rect l="0" t="0" r="r" b="b"/>
                <a:pathLst>
                  <a:path w="7" h="7">
                    <a:moveTo>
                      <a:pt x="5" y="1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323" name="Freeform 51"/>
              <p:cNvSpPr>
                <a:spLocks/>
              </p:cNvSpPr>
              <p:nvPr/>
            </p:nvSpPr>
            <p:spPr bwMode="auto">
              <a:xfrm>
                <a:off x="3977" y="243"/>
                <a:ext cx="9" cy="11"/>
              </a:xfrm>
              <a:custGeom>
                <a:avLst/>
                <a:gdLst/>
                <a:ahLst/>
                <a:cxnLst>
                  <a:cxn ang="0">
                    <a:pos x="7" y="7"/>
                  </a:cxn>
                  <a:cxn ang="0">
                    <a:pos x="9" y="7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7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2" y="7"/>
                  </a:cxn>
                  <a:cxn ang="0">
                    <a:pos x="4" y="7"/>
                  </a:cxn>
                  <a:cxn ang="0">
                    <a:pos x="4" y="9"/>
                  </a:cxn>
                  <a:cxn ang="0">
                    <a:pos x="6" y="11"/>
                  </a:cxn>
                  <a:cxn ang="0">
                    <a:pos x="7" y="9"/>
                  </a:cxn>
                  <a:cxn ang="0">
                    <a:pos x="7" y="7"/>
                  </a:cxn>
                </a:cxnLst>
                <a:rect l="0" t="0" r="r" b="b"/>
                <a:pathLst>
                  <a:path w="9" h="11">
                    <a:moveTo>
                      <a:pt x="7" y="7"/>
                    </a:moveTo>
                    <a:lnTo>
                      <a:pt x="9" y="7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324" name="Freeform 52"/>
              <p:cNvSpPr>
                <a:spLocks/>
              </p:cNvSpPr>
              <p:nvPr/>
            </p:nvSpPr>
            <p:spPr bwMode="auto">
              <a:xfrm>
                <a:off x="3967" y="237"/>
                <a:ext cx="9" cy="8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9" y="3"/>
                  </a:cxn>
                  <a:cxn ang="0">
                    <a:pos x="7" y="3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4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4" y="8"/>
                  </a:cxn>
                  <a:cxn ang="0">
                    <a:pos x="5" y="8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7" y="8"/>
                  </a:cxn>
                  <a:cxn ang="0">
                    <a:pos x="9" y="8"/>
                  </a:cxn>
                  <a:cxn ang="0">
                    <a:pos x="9" y="5"/>
                  </a:cxn>
                  <a:cxn ang="0">
                    <a:pos x="9" y="5"/>
                  </a:cxn>
                </a:cxnLst>
                <a:rect l="0" t="0" r="r" b="b"/>
                <a:pathLst>
                  <a:path w="9" h="8">
                    <a:moveTo>
                      <a:pt x="9" y="5"/>
                    </a:moveTo>
                    <a:lnTo>
                      <a:pt x="9" y="3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566325" name="Group 53"/>
            <p:cNvGrpSpPr>
              <a:grpSpLocks/>
            </p:cNvGrpSpPr>
            <p:nvPr/>
          </p:nvGrpSpPr>
          <p:grpSpPr bwMode="auto">
            <a:xfrm>
              <a:off x="1801" y="243"/>
              <a:ext cx="599" cy="222"/>
              <a:chOff x="568" y="243"/>
              <a:chExt cx="781" cy="290"/>
            </a:xfrm>
          </p:grpSpPr>
          <p:sp>
            <p:nvSpPr>
              <p:cNvPr id="566326" name="Freeform 54"/>
              <p:cNvSpPr>
                <a:spLocks noEditPoints="1"/>
              </p:cNvSpPr>
              <p:nvPr/>
            </p:nvSpPr>
            <p:spPr bwMode="auto">
              <a:xfrm>
                <a:off x="837" y="243"/>
                <a:ext cx="325" cy="290"/>
              </a:xfrm>
              <a:custGeom>
                <a:avLst/>
                <a:gdLst/>
                <a:ahLst/>
                <a:cxnLst>
                  <a:cxn ang="0">
                    <a:pos x="236" y="155"/>
                  </a:cxn>
                  <a:cxn ang="0">
                    <a:pos x="253" y="148"/>
                  </a:cxn>
                  <a:cxn ang="0">
                    <a:pos x="257" y="167"/>
                  </a:cxn>
                  <a:cxn ang="0">
                    <a:pos x="246" y="174"/>
                  </a:cxn>
                  <a:cxn ang="0">
                    <a:pos x="233" y="172"/>
                  </a:cxn>
                  <a:cxn ang="0">
                    <a:pos x="325" y="290"/>
                  </a:cxn>
                  <a:cxn ang="0">
                    <a:pos x="113" y="283"/>
                  </a:cxn>
                  <a:cxn ang="0">
                    <a:pos x="68" y="252"/>
                  </a:cxn>
                  <a:cxn ang="0">
                    <a:pos x="44" y="206"/>
                  </a:cxn>
                  <a:cxn ang="0">
                    <a:pos x="46" y="179"/>
                  </a:cxn>
                  <a:cxn ang="0">
                    <a:pos x="61" y="194"/>
                  </a:cxn>
                  <a:cxn ang="0">
                    <a:pos x="90" y="192"/>
                  </a:cxn>
                  <a:cxn ang="0">
                    <a:pos x="113" y="174"/>
                  </a:cxn>
                  <a:cxn ang="0">
                    <a:pos x="125" y="143"/>
                  </a:cxn>
                  <a:cxn ang="0">
                    <a:pos x="125" y="115"/>
                  </a:cxn>
                  <a:cxn ang="0">
                    <a:pos x="111" y="98"/>
                  </a:cxn>
                  <a:cxn ang="0">
                    <a:pos x="85" y="95"/>
                  </a:cxn>
                  <a:cxn ang="0">
                    <a:pos x="61" y="107"/>
                  </a:cxn>
                  <a:cxn ang="0">
                    <a:pos x="36" y="55"/>
                  </a:cxn>
                  <a:cxn ang="0">
                    <a:pos x="180" y="0"/>
                  </a:cxn>
                  <a:cxn ang="0">
                    <a:pos x="229" y="14"/>
                  </a:cxn>
                  <a:cxn ang="0">
                    <a:pos x="269" y="52"/>
                  </a:cxn>
                  <a:cxn ang="0">
                    <a:pos x="284" y="96"/>
                  </a:cxn>
                  <a:cxn ang="0">
                    <a:pos x="250" y="95"/>
                  </a:cxn>
                  <a:cxn ang="0">
                    <a:pos x="217" y="108"/>
                  </a:cxn>
                  <a:cxn ang="0">
                    <a:pos x="245" y="126"/>
                  </a:cxn>
                  <a:cxn ang="0">
                    <a:pos x="253" y="112"/>
                  </a:cxn>
                  <a:cxn ang="0">
                    <a:pos x="267" y="112"/>
                  </a:cxn>
                  <a:cxn ang="0">
                    <a:pos x="269" y="124"/>
                  </a:cxn>
                  <a:cxn ang="0">
                    <a:pos x="245" y="131"/>
                  </a:cxn>
                  <a:cxn ang="0">
                    <a:pos x="215" y="139"/>
                  </a:cxn>
                  <a:cxn ang="0">
                    <a:pos x="198" y="156"/>
                  </a:cxn>
                  <a:cxn ang="0">
                    <a:pos x="195" y="177"/>
                  </a:cxn>
                  <a:cxn ang="0">
                    <a:pos x="203" y="191"/>
                  </a:cxn>
                  <a:cxn ang="0">
                    <a:pos x="222" y="196"/>
                  </a:cxn>
                  <a:cxn ang="0">
                    <a:pos x="251" y="186"/>
                  </a:cxn>
                  <a:cxn ang="0">
                    <a:pos x="255" y="187"/>
                  </a:cxn>
                  <a:cxn ang="0">
                    <a:pos x="291" y="180"/>
                  </a:cxn>
                  <a:cxn ang="0">
                    <a:pos x="325" y="290"/>
                  </a:cxn>
                  <a:cxn ang="0">
                    <a:pos x="138" y="110"/>
                  </a:cxn>
                  <a:cxn ang="0">
                    <a:pos x="157" y="192"/>
                  </a:cxn>
                  <a:cxn ang="0">
                    <a:pos x="169" y="143"/>
                  </a:cxn>
                  <a:cxn ang="0">
                    <a:pos x="180" y="129"/>
                  </a:cxn>
                  <a:cxn ang="0">
                    <a:pos x="197" y="124"/>
                  </a:cxn>
                  <a:cxn ang="0">
                    <a:pos x="212" y="95"/>
                  </a:cxn>
                  <a:cxn ang="0">
                    <a:pos x="185" y="102"/>
                  </a:cxn>
                  <a:cxn ang="0">
                    <a:pos x="174" y="115"/>
                  </a:cxn>
                  <a:cxn ang="0">
                    <a:pos x="77" y="115"/>
                  </a:cxn>
                  <a:cxn ang="0">
                    <a:pos x="87" y="122"/>
                  </a:cxn>
                  <a:cxn ang="0">
                    <a:pos x="87" y="144"/>
                  </a:cxn>
                  <a:cxn ang="0">
                    <a:pos x="77" y="168"/>
                  </a:cxn>
                  <a:cxn ang="0">
                    <a:pos x="63" y="175"/>
                  </a:cxn>
                  <a:cxn ang="0">
                    <a:pos x="53" y="168"/>
                  </a:cxn>
                  <a:cxn ang="0">
                    <a:pos x="53" y="146"/>
                  </a:cxn>
                  <a:cxn ang="0">
                    <a:pos x="63" y="122"/>
                  </a:cxn>
                  <a:cxn ang="0">
                    <a:pos x="77" y="115"/>
                  </a:cxn>
                </a:cxnLst>
                <a:rect l="0" t="0" r="r" b="b"/>
                <a:pathLst>
                  <a:path w="325" h="290">
                    <a:moveTo>
                      <a:pt x="231" y="162"/>
                    </a:moveTo>
                    <a:lnTo>
                      <a:pt x="233" y="158"/>
                    </a:lnTo>
                    <a:lnTo>
                      <a:pt x="236" y="155"/>
                    </a:lnTo>
                    <a:lnTo>
                      <a:pt x="239" y="151"/>
                    </a:lnTo>
                    <a:lnTo>
                      <a:pt x="243" y="150"/>
                    </a:lnTo>
                    <a:lnTo>
                      <a:pt x="253" y="148"/>
                    </a:lnTo>
                    <a:lnTo>
                      <a:pt x="263" y="148"/>
                    </a:lnTo>
                    <a:lnTo>
                      <a:pt x="262" y="156"/>
                    </a:lnTo>
                    <a:lnTo>
                      <a:pt x="257" y="167"/>
                    </a:lnTo>
                    <a:lnTo>
                      <a:pt x="255" y="170"/>
                    </a:lnTo>
                    <a:lnTo>
                      <a:pt x="250" y="172"/>
                    </a:lnTo>
                    <a:lnTo>
                      <a:pt x="246" y="174"/>
                    </a:lnTo>
                    <a:lnTo>
                      <a:pt x="241" y="175"/>
                    </a:lnTo>
                    <a:lnTo>
                      <a:pt x="236" y="174"/>
                    </a:lnTo>
                    <a:lnTo>
                      <a:pt x="233" y="172"/>
                    </a:lnTo>
                    <a:lnTo>
                      <a:pt x="231" y="167"/>
                    </a:lnTo>
                    <a:lnTo>
                      <a:pt x="231" y="162"/>
                    </a:lnTo>
                    <a:close/>
                    <a:moveTo>
                      <a:pt x="325" y="290"/>
                    </a:moveTo>
                    <a:lnTo>
                      <a:pt x="147" y="290"/>
                    </a:lnTo>
                    <a:lnTo>
                      <a:pt x="130" y="288"/>
                    </a:lnTo>
                    <a:lnTo>
                      <a:pt x="113" y="283"/>
                    </a:lnTo>
                    <a:lnTo>
                      <a:pt x="96" y="275"/>
                    </a:lnTo>
                    <a:lnTo>
                      <a:pt x="82" y="264"/>
                    </a:lnTo>
                    <a:lnTo>
                      <a:pt x="68" y="252"/>
                    </a:lnTo>
                    <a:lnTo>
                      <a:pt x="58" y="239"/>
                    </a:lnTo>
                    <a:lnTo>
                      <a:pt x="49" y="223"/>
                    </a:lnTo>
                    <a:lnTo>
                      <a:pt x="44" y="206"/>
                    </a:lnTo>
                    <a:lnTo>
                      <a:pt x="41" y="192"/>
                    </a:lnTo>
                    <a:lnTo>
                      <a:pt x="44" y="179"/>
                    </a:lnTo>
                    <a:lnTo>
                      <a:pt x="46" y="179"/>
                    </a:lnTo>
                    <a:lnTo>
                      <a:pt x="48" y="186"/>
                    </a:lnTo>
                    <a:lnTo>
                      <a:pt x="53" y="191"/>
                    </a:lnTo>
                    <a:lnTo>
                      <a:pt x="61" y="194"/>
                    </a:lnTo>
                    <a:lnTo>
                      <a:pt x="68" y="196"/>
                    </a:lnTo>
                    <a:lnTo>
                      <a:pt x="80" y="194"/>
                    </a:lnTo>
                    <a:lnTo>
                      <a:pt x="90" y="192"/>
                    </a:lnTo>
                    <a:lnTo>
                      <a:pt x="99" y="187"/>
                    </a:lnTo>
                    <a:lnTo>
                      <a:pt x="106" y="180"/>
                    </a:lnTo>
                    <a:lnTo>
                      <a:pt x="113" y="174"/>
                    </a:lnTo>
                    <a:lnTo>
                      <a:pt x="118" y="163"/>
                    </a:lnTo>
                    <a:lnTo>
                      <a:pt x="123" y="155"/>
                    </a:lnTo>
                    <a:lnTo>
                      <a:pt x="125" y="143"/>
                    </a:lnTo>
                    <a:lnTo>
                      <a:pt x="126" y="134"/>
                    </a:lnTo>
                    <a:lnTo>
                      <a:pt x="126" y="124"/>
                    </a:lnTo>
                    <a:lnTo>
                      <a:pt x="125" y="115"/>
                    </a:lnTo>
                    <a:lnTo>
                      <a:pt x="123" y="108"/>
                    </a:lnTo>
                    <a:lnTo>
                      <a:pt x="118" y="103"/>
                    </a:lnTo>
                    <a:lnTo>
                      <a:pt x="111" y="98"/>
                    </a:lnTo>
                    <a:lnTo>
                      <a:pt x="102" y="95"/>
                    </a:lnTo>
                    <a:lnTo>
                      <a:pt x="94" y="95"/>
                    </a:lnTo>
                    <a:lnTo>
                      <a:pt x="85" y="95"/>
                    </a:lnTo>
                    <a:lnTo>
                      <a:pt x="77" y="98"/>
                    </a:lnTo>
                    <a:lnTo>
                      <a:pt x="68" y="102"/>
                    </a:lnTo>
                    <a:lnTo>
                      <a:pt x="61" y="107"/>
                    </a:lnTo>
                    <a:lnTo>
                      <a:pt x="61" y="107"/>
                    </a:lnTo>
                    <a:lnTo>
                      <a:pt x="72" y="55"/>
                    </a:lnTo>
                    <a:lnTo>
                      <a:pt x="36" y="55"/>
                    </a:lnTo>
                    <a:lnTo>
                      <a:pt x="24" y="110"/>
                    </a:lnTo>
                    <a:lnTo>
                      <a:pt x="0" y="0"/>
                    </a:lnTo>
                    <a:lnTo>
                      <a:pt x="180" y="0"/>
                    </a:lnTo>
                    <a:lnTo>
                      <a:pt x="197" y="2"/>
                    </a:lnTo>
                    <a:lnTo>
                      <a:pt x="214" y="7"/>
                    </a:lnTo>
                    <a:lnTo>
                      <a:pt x="229" y="14"/>
                    </a:lnTo>
                    <a:lnTo>
                      <a:pt x="245" y="24"/>
                    </a:lnTo>
                    <a:lnTo>
                      <a:pt x="257" y="38"/>
                    </a:lnTo>
                    <a:lnTo>
                      <a:pt x="269" y="52"/>
                    </a:lnTo>
                    <a:lnTo>
                      <a:pt x="277" y="67"/>
                    </a:lnTo>
                    <a:lnTo>
                      <a:pt x="282" y="84"/>
                    </a:lnTo>
                    <a:lnTo>
                      <a:pt x="284" y="96"/>
                    </a:lnTo>
                    <a:lnTo>
                      <a:pt x="275" y="95"/>
                    </a:lnTo>
                    <a:lnTo>
                      <a:pt x="267" y="95"/>
                    </a:lnTo>
                    <a:lnTo>
                      <a:pt x="250" y="95"/>
                    </a:lnTo>
                    <a:lnTo>
                      <a:pt x="233" y="100"/>
                    </a:lnTo>
                    <a:lnTo>
                      <a:pt x="224" y="103"/>
                    </a:lnTo>
                    <a:lnTo>
                      <a:pt x="217" y="108"/>
                    </a:lnTo>
                    <a:lnTo>
                      <a:pt x="214" y="117"/>
                    </a:lnTo>
                    <a:lnTo>
                      <a:pt x="210" y="126"/>
                    </a:lnTo>
                    <a:lnTo>
                      <a:pt x="245" y="126"/>
                    </a:lnTo>
                    <a:lnTo>
                      <a:pt x="246" y="120"/>
                    </a:lnTo>
                    <a:lnTo>
                      <a:pt x="248" y="117"/>
                    </a:lnTo>
                    <a:lnTo>
                      <a:pt x="253" y="112"/>
                    </a:lnTo>
                    <a:lnTo>
                      <a:pt x="258" y="110"/>
                    </a:lnTo>
                    <a:lnTo>
                      <a:pt x="263" y="112"/>
                    </a:lnTo>
                    <a:lnTo>
                      <a:pt x="267" y="112"/>
                    </a:lnTo>
                    <a:lnTo>
                      <a:pt x="269" y="115"/>
                    </a:lnTo>
                    <a:lnTo>
                      <a:pt x="269" y="117"/>
                    </a:lnTo>
                    <a:lnTo>
                      <a:pt x="269" y="124"/>
                    </a:lnTo>
                    <a:lnTo>
                      <a:pt x="267" y="131"/>
                    </a:lnTo>
                    <a:lnTo>
                      <a:pt x="255" y="131"/>
                    </a:lnTo>
                    <a:lnTo>
                      <a:pt x="245" y="131"/>
                    </a:lnTo>
                    <a:lnTo>
                      <a:pt x="234" y="132"/>
                    </a:lnTo>
                    <a:lnTo>
                      <a:pt x="224" y="136"/>
                    </a:lnTo>
                    <a:lnTo>
                      <a:pt x="215" y="139"/>
                    </a:lnTo>
                    <a:lnTo>
                      <a:pt x="209" y="143"/>
                    </a:lnTo>
                    <a:lnTo>
                      <a:pt x="202" y="150"/>
                    </a:lnTo>
                    <a:lnTo>
                      <a:pt x="198" y="156"/>
                    </a:lnTo>
                    <a:lnTo>
                      <a:pt x="195" y="163"/>
                    </a:lnTo>
                    <a:lnTo>
                      <a:pt x="195" y="172"/>
                    </a:lnTo>
                    <a:lnTo>
                      <a:pt x="195" y="177"/>
                    </a:lnTo>
                    <a:lnTo>
                      <a:pt x="197" y="182"/>
                    </a:lnTo>
                    <a:lnTo>
                      <a:pt x="198" y="187"/>
                    </a:lnTo>
                    <a:lnTo>
                      <a:pt x="203" y="191"/>
                    </a:lnTo>
                    <a:lnTo>
                      <a:pt x="209" y="194"/>
                    </a:lnTo>
                    <a:lnTo>
                      <a:pt x="215" y="196"/>
                    </a:lnTo>
                    <a:lnTo>
                      <a:pt x="222" y="196"/>
                    </a:lnTo>
                    <a:lnTo>
                      <a:pt x="234" y="194"/>
                    </a:lnTo>
                    <a:lnTo>
                      <a:pt x="245" y="191"/>
                    </a:lnTo>
                    <a:lnTo>
                      <a:pt x="251" y="186"/>
                    </a:lnTo>
                    <a:lnTo>
                      <a:pt x="257" y="180"/>
                    </a:lnTo>
                    <a:lnTo>
                      <a:pt x="257" y="180"/>
                    </a:lnTo>
                    <a:lnTo>
                      <a:pt x="255" y="187"/>
                    </a:lnTo>
                    <a:lnTo>
                      <a:pt x="255" y="192"/>
                    </a:lnTo>
                    <a:lnTo>
                      <a:pt x="289" y="192"/>
                    </a:lnTo>
                    <a:lnTo>
                      <a:pt x="291" y="180"/>
                    </a:lnTo>
                    <a:lnTo>
                      <a:pt x="293" y="174"/>
                    </a:lnTo>
                    <a:lnTo>
                      <a:pt x="296" y="153"/>
                    </a:lnTo>
                    <a:lnTo>
                      <a:pt x="325" y="290"/>
                    </a:lnTo>
                    <a:close/>
                    <a:moveTo>
                      <a:pt x="178" y="96"/>
                    </a:moveTo>
                    <a:lnTo>
                      <a:pt x="140" y="96"/>
                    </a:lnTo>
                    <a:lnTo>
                      <a:pt x="138" y="110"/>
                    </a:lnTo>
                    <a:lnTo>
                      <a:pt x="137" y="122"/>
                    </a:lnTo>
                    <a:lnTo>
                      <a:pt x="121" y="192"/>
                    </a:lnTo>
                    <a:lnTo>
                      <a:pt x="157" y="192"/>
                    </a:lnTo>
                    <a:lnTo>
                      <a:pt x="166" y="155"/>
                    </a:lnTo>
                    <a:lnTo>
                      <a:pt x="168" y="148"/>
                    </a:lnTo>
                    <a:lnTo>
                      <a:pt x="169" y="143"/>
                    </a:lnTo>
                    <a:lnTo>
                      <a:pt x="173" y="138"/>
                    </a:lnTo>
                    <a:lnTo>
                      <a:pt x="176" y="132"/>
                    </a:lnTo>
                    <a:lnTo>
                      <a:pt x="180" y="129"/>
                    </a:lnTo>
                    <a:lnTo>
                      <a:pt x="185" y="127"/>
                    </a:lnTo>
                    <a:lnTo>
                      <a:pt x="190" y="126"/>
                    </a:lnTo>
                    <a:lnTo>
                      <a:pt x="197" y="124"/>
                    </a:lnTo>
                    <a:lnTo>
                      <a:pt x="202" y="126"/>
                    </a:lnTo>
                    <a:lnTo>
                      <a:pt x="205" y="126"/>
                    </a:lnTo>
                    <a:lnTo>
                      <a:pt x="212" y="95"/>
                    </a:lnTo>
                    <a:lnTo>
                      <a:pt x="200" y="95"/>
                    </a:lnTo>
                    <a:lnTo>
                      <a:pt x="190" y="98"/>
                    </a:lnTo>
                    <a:lnTo>
                      <a:pt x="185" y="102"/>
                    </a:lnTo>
                    <a:lnTo>
                      <a:pt x="181" y="105"/>
                    </a:lnTo>
                    <a:lnTo>
                      <a:pt x="178" y="110"/>
                    </a:lnTo>
                    <a:lnTo>
                      <a:pt x="174" y="115"/>
                    </a:lnTo>
                    <a:lnTo>
                      <a:pt x="174" y="115"/>
                    </a:lnTo>
                    <a:lnTo>
                      <a:pt x="178" y="96"/>
                    </a:lnTo>
                    <a:close/>
                    <a:moveTo>
                      <a:pt x="77" y="115"/>
                    </a:moveTo>
                    <a:lnTo>
                      <a:pt x="82" y="115"/>
                    </a:lnTo>
                    <a:lnTo>
                      <a:pt x="85" y="119"/>
                    </a:lnTo>
                    <a:lnTo>
                      <a:pt x="87" y="122"/>
                    </a:lnTo>
                    <a:lnTo>
                      <a:pt x="89" y="126"/>
                    </a:lnTo>
                    <a:lnTo>
                      <a:pt x="89" y="136"/>
                    </a:lnTo>
                    <a:lnTo>
                      <a:pt x="87" y="144"/>
                    </a:lnTo>
                    <a:lnTo>
                      <a:pt x="85" y="155"/>
                    </a:lnTo>
                    <a:lnTo>
                      <a:pt x="80" y="165"/>
                    </a:lnTo>
                    <a:lnTo>
                      <a:pt x="77" y="168"/>
                    </a:lnTo>
                    <a:lnTo>
                      <a:pt x="73" y="172"/>
                    </a:lnTo>
                    <a:lnTo>
                      <a:pt x="68" y="174"/>
                    </a:lnTo>
                    <a:lnTo>
                      <a:pt x="63" y="175"/>
                    </a:lnTo>
                    <a:lnTo>
                      <a:pt x="58" y="174"/>
                    </a:lnTo>
                    <a:lnTo>
                      <a:pt x="54" y="172"/>
                    </a:lnTo>
                    <a:lnTo>
                      <a:pt x="53" y="168"/>
                    </a:lnTo>
                    <a:lnTo>
                      <a:pt x="51" y="165"/>
                    </a:lnTo>
                    <a:lnTo>
                      <a:pt x="51" y="155"/>
                    </a:lnTo>
                    <a:lnTo>
                      <a:pt x="53" y="146"/>
                    </a:lnTo>
                    <a:lnTo>
                      <a:pt x="54" y="136"/>
                    </a:lnTo>
                    <a:lnTo>
                      <a:pt x="60" y="126"/>
                    </a:lnTo>
                    <a:lnTo>
                      <a:pt x="63" y="122"/>
                    </a:lnTo>
                    <a:lnTo>
                      <a:pt x="66" y="119"/>
                    </a:lnTo>
                    <a:lnTo>
                      <a:pt x="72" y="115"/>
                    </a:lnTo>
                    <a:lnTo>
                      <a:pt x="77" y="115"/>
                    </a:lnTo>
                    <a:close/>
                  </a:path>
                </a:pathLst>
              </a:custGeom>
              <a:solidFill>
                <a:srgbClr val="0080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327" name="Freeform 55"/>
              <p:cNvSpPr>
                <a:spLocks/>
              </p:cNvSpPr>
              <p:nvPr/>
            </p:nvSpPr>
            <p:spPr bwMode="auto">
              <a:xfrm>
                <a:off x="679" y="338"/>
                <a:ext cx="183" cy="97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1"/>
                  </a:cxn>
                  <a:cxn ang="0">
                    <a:pos x="17" y="15"/>
                  </a:cxn>
                  <a:cxn ang="0">
                    <a:pos x="15" y="27"/>
                  </a:cxn>
                  <a:cxn ang="0">
                    <a:pos x="0" y="97"/>
                  </a:cxn>
                  <a:cxn ang="0">
                    <a:pos x="36" y="97"/>
                  </a:cxn>
                  <a:cxn ang="0">
                    <a:pos x="48" y="43"/>
                  </a:cxn>
                  <a:cxn ang="0">
                    <a:pos x="48" y="39"/>
                  </a:cxn>
                  <a:cxn ang="0">
                    <a:pos x="51" y="32"/>
                  </a:cxn>
                  <a:cxn ang="0">
                    <a:pos x="53" y="29"/>
                  </a:cxn>
                  <a:cxn ang="0">
                    <a:pos x="56" y="25"/>
                  </a:cxn>
                  <a:cxn ang="0">
                    <a:pos x="62" y="24"/>
                  </a:cxn>
                  <a:cxn ang="0">
                    <a:pos x="68" y="22"/>
                  </a:cxn>
                  <a:cxn ang="0">
                    <a:pos x="72" y="22"/>
                  </a:cxn>
                  <a:cxn ang="0">
                    <a:pos x="75" y="24"/>
                  </a:cxn>
                  <a:cxn ang="0">
                    <a:pos x="77" y="25"/>
                  </a:cxn>
                  <a:cxn ang="0">
                    <a:pos x="77" y="29"/>
                  </a:cxn>
                  <a:cxn ang="0">
                    <a:pos x="79" y="34"/>
                  </a:cxn>
                  <a:cxn ang="0">
                    <a:pos x="77" y="41"/>
                  </a:cxn>
                  <a:cxn ang="0">
                    <a:pos x="65" y="97"/>
                  </a:cxn>
                  <a:cxn ang="0">
                    <a:pos x="103" y="97"/>
                  </a:cxn>
                  <a:cxn ang="0">
                    <a:pos x="113" y="43"/>
                  </a:cxn>
                  <a:cxn ang="0">
                    <a:pos x="115" y="39"/>
                  </a:cxn>
                  <a:cxn ang="0">
                    <a:pos x="118" y="32"/>
                  </a:cxn>
                  <a:cxn ang="0">
                    <a:pos x="120" y="29"/>
                  </a:cxn>
                  <a:cxn ang="0">
                    <a:pos x="123" y="25"/>
                  </a:cxn>
                  <a:cxn ang="0">
                    <a:pos x="128" y="24"/>
                  </a:cxn>
                  <a:cxn ang="0">
                    <a:pos x="134" y="22"/>
                  </a:cxn>
                  <a:cxn ang="0">
                    <a:pos x="137" y="22"/>
                  </a:cxn>
                  <a:cxn ang="0">
                    <a:pos x="140" y="24"/>
                  </a:cxn>
                  <a:cxn ang="0">
                    <a:pos x="142" y="25"/>
                  </a:cxn>
                  <a:cxn ang="0">
                    <a:pos x="144" y="29"/>
                  </a:cxn>
                  <a:cxn ang="0">
                    <a:pos x="144" y="34"/>
                  </a:cxn>
                  <a:cxn ang="0">
                    <a:pos x="144" y="41"/>
                  </a:cxn>
                  <a:cxn ang="0">
                    <a:pos x="132" y="97"/>
                  </a:cxn>
                  <a:cxn ang="0">
                    <a:pos x="168" y="97"/>
                  </a:cxn>
                  <a:cxn ang="0">
                    <a:pos x="182" y="34"/>
                  </a:cxn>
                  <a:cxn ang="0">
                    <a:pos x="183" y="25"/>
                  </a:cxn>
                  <a:cxn ang="0">
                    <a:pos x="182" y="19"/>
                  </a:cxn>
                  <a:cxn ang="0">
                    <a:pos x="180" y="13"/>
                  </a:cxn>
                  <a:cxn ang="0">
                    <a:pos x="176" y="8"/>
                  </a:cxn>
                  <a:cxn ang="0">
                    <a:pos x="173" y="5"/>
                  </a:cxn>
                  <a:cxn ang="0">
                    <a:pos x="168" y="1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42" y="0"/>
                  </a:cxn>
                  <a:cxn ang="0">
                    <a:pos x="132" y="5"/>
                  </a:cxn>
                  <a:cxn ang="0">
                    <a:pos x="123" y="10"/>
                  </a:cxn>
                  <a:cxn ang="0">
                    <a:pos x="115" y="17"/>
                  </a:cxn>
                  <a:cxn ang="0">
                    <a:pos x="115" y="13"/>
                  </a:cxn>
                  <a:cxn ang="0">
                    <a:pos x="113" y="10"/>
                  </a:cxn>
                  <a:cxn ang="0">
                    <a:pos x="110" y="7"/>
                  </a:cxn>
                  <a:cxn ang="0">
                    <a:pos x="106" y="5"/>
                  </a:cxn>
                  <a:cxn ang="0">
                    <a:pos x="99" y="1"/>
                  </a:cxn>
                  <a:cxn ang="0">
                    <a:pos x="91" y="0"/>
                  </a:cxn>
                  <a:cxn ang="0">
                    <a:pos x="80" y="1"/>
                  </a:cxn>
                  <a:cxn ang="0">
                    <a:pos x="70" y="3"/>
                  </a:cxn>
                  <a:cxn ang="0">
                    <a:pos x="60" y="10"/>
                  </a:cxn>
                  <a:cxn ang="0">
                    <a:pos x="53" y="19"/>
                  </a:cxn>
                  <a:cxn ang="0">
                    <a:pos x="53" y="19"/>
                  </a:cxn>
                  <a:cxn ang="0">
                    <a:pos x="55" y="1"/>
                  </a:cxn>
                </a:cxnLst>
                <a:rect l="0" t="0" r="r" b="b"/>
                <a:pathLst>
                  <a:path w="183" h="97">
                    <a:moveTo>
                      <a:pt x="55" y="1"/>
                    </a:moveTo>
                    <a:lnTo>
                      <a:pt x="19" y="1"/>
                    </a:lnTo>
                    <a:lnTo>
                      <a:pt x="17" y="15"/>
                    </a:lnTo>
                    <a:lnTo>
                      <a:pt x="15" y="27"/>
                    </a:lnTo>
                    <a:lnTo>
                      <a:pt x="0" y="97"/>
                    </a:lnTo>
                    <a:lnTo>
                      <a:pt x="36" y="97"/>
                    </a:lnTo>
                    <a:lnTo>
                      <a:pt x="48" y="43"/>
                    </a:lnTo>
                    <a:lnTo>
                      <a:pt x="48" y="39"/>
                    </a:lnTo>
                    <a:lnTo>
                      <a:pt x="51" y="32"/>
                    </a:lnTo>
                    <a:lnTo>
                      <a:pt x="53" y="29"/>
                    </a:lnTo>
                    <a:lnTo>
                      <a:pt x="56" y="25"/>
                    </a:lnTo>
                    <a:lnTo>
                      <a:pt x="62" y="24"/>
                    </a:lnTo>
                    <a:lnTo>
                      <a:pt x="68" y="22"/>
                    </a:lnTo>
                    <a:lnTo>
                      <a:pt x="72" y="22"/>
                    </a:lnTo>
                    <a:lnTo>
                      <a:pt x="75" y="24"/>
                    </a:lnTo>
                    <a:lnTo>
                      <a:pt x="77" y="25"/>
                    </a:lnTo>
                    <a:lnTo>
                      <a:pt x="77" y="29"/>
                    </a:lnTo>
                    <a:lnTo>
                      <a:pt x="79" y="34"/>
                    </a:lnTo>
                    <a:lnTo>
                      <a:pt x="77" y="41"/>
                    </a:lnTo>
                    <a:lnTo>
                      <a:pt x="65" y="97"/>
                    </a:lnTo>
                    <a:lnTo>
                      <a:pt x="103" y="97"/>
                    </a:lnTo>
                    <a:lnTo>
                      <a:pt x="113" y="43"/>
                    </a:lnTo>
                    <a:lnTo>
                      <a:pt x="115" y="39"/>
                    </a:lnTo>
                    <a:lnTo>
                      <a:pt x="118" y="32"/>
                    </a:lnTo>
                    <a:lnTo>
                      <a:pt x="120" y="29"/>
                    </a:lnTo>
                    <a:lnTo>
                      <a:pt x="123" y="25"/>
                    </a:lnTo>
                    <a:lnTo>
                      <a:pt x="128" y="24"/>
                    </a:lnTo>
                    <a:lnTo>
                      <a:pt x="134" y="22"/>
                    </a:lnTo>
                    <a:lnTo>
                      <a:pt x="137" y="22"/>
                    </a:lnTo>
                    <a:lnTo>
                      <a:pt x="140" y="24"/>
                    </a:lnTo>
                    <a:lnTo>
                      <a:pt x="142" y="25"/>
                    </a:lnTo>
                    <a:lnTo>
                      <a:pt x="144" y="29"/>
                    </a:lnTo>
                    <a:lnTo>
                      <a:pt x="144" y="34"/>
                    </a:lnTo>
                    <a:lnTo>
                      <a:pt x="144" y="41"/>
                    </a:lnTo>
                    <a:lnTo>
                      <a:pt x="132" y="97"/>
                    </a:lnTo>
                    <a:lnTo>
                      <a:pt x="168" y="97"/>
                    </a:lnTo>
                    <a:lnTo>
                      <a:pt x="182" y="34"/>
                    </a:lnTo>
                    <a:lnTo>
                      <a:pt x="183" y="25"/>
                    </a:lnTo>
                    <a:lnTo>
                      <a:pt x="182" y="19"/>
                    </a:lnTo>
                    <a:lnTo>
                      <a:pt x="180" y="13"/>
                    </a:lnTo>
                    <a:lnTo>
                      <a:pt x="176" y="8"/>
                    </a:lnTo>
                    <a:lnTo>
                      <a:pt x="173" y="5"/>
                    </a:lnTo>
                    <a:lnTo>
                      <a:pt x="168" y="1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42" y="0"/>
                    </a:lnTo>
                    <a:lnTo>
                      <a:pt x="132" y="5"/>
                    </a:lnTo>
                    <a:lnTo>
                      <a:pt x="123" y="10"/>
                    </a:lnTo>
                    <a:lnTo>
                      <a:pt x="115" y="17"/>
                    </a:lnTo>
                    <a:lnTo>
                      <a:pt x="115" y="13"/>
                    </a:lnTo>
                    <a:lnTo>
                      <a:pt x="113" y="10"/>
                    </a:lnTo>
                    <a:lnTo>
                      <a:pt x="110" y="7"/>
                    </a:lnTo>
                    <a:lnTo>
                      <a:pt x="106" y="5"/>
                    </a:lnTo>
                    <a:lnTo>
                      <a:pt x="99" y="1"/>
                    </a:lnTo>
                    <a:lnTo>
                      <a:pt x="91" y="0"/>
                    </a:lnTo>
                    <a:lnTo>
                      <a:pt x="80" y="1"/>
                    </a:lnTo>
                    <a:lnTo>
                      <a:pt x="70" y="3"/>
                    </a:lnTo>
                    <a:lnTo>
                      <a:pt x="60" y="10"/>
                    </a:lnTo>
                    <a:lnTo>
                      <a:pt x="53" y="19"/>
                    </a:lnTo>
                    <a:lnTo>
                      <a:pt x="53" y="19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173C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328" name="Freeform 56"/>
              <p:cNvSpPr>
                <a:spLocks noEditPoints="1"/>
              </p:cNvSpPr>
              <p:nvPr/>
            </p:nvSpPr>
            <p:spPr bwMode="auto">
              <a:xfrm>
                <a:off x="1114" y="338"/>
                <a:ext cx="129" cy="135"/>
              </a:xfrm>
              <a:custGeom>
                <a:avLst/>
                <a:gdLst/>
                <a:ahLst/>
                <a:cxnLst>
                  <a:cxn ang="0">
                    <a:pos x="64" y="1"/>
                  </a:cxn>
                  <a:cxn ang="0">
                    <a:pos x="28" y="1"/>
                  </a:cxn>
                  <a:cxn ang="0">
                    <a:pos x="0" y="135"/>
                  </a:cxn>
                  <a:cxn ang="0">
                    <a:pos x="36" y="135"/>
                  </a:cxn>
                  <a:cxn ang="0">
                    <a:pos x="46" y="87"/>
                  </a:cxn>
                  <a:cxn ang="0">
                    <a:pos x="46" y="87"/>
                  </a:cxn>
                  <a:cxn ang="0">
                    <a:pos x="52" y="92"/>
                  </a:cxn>
                  <a:cxn ang="0">
                    <a:pos x="57" y="97"/>
                  </a:cxn>
                  <a:cxn ang="0">
                    <a:pos x="64" y="99"/>
                  </a:cxn>
                  <a:cxn ang="0">
                    <a:pos x="70" y="101"/>
                  </a:cxn>
                  <a:cxn ang="0">
                    <a:pos x="82" y="99"/>
                  </a:cxn>
                  <a:cxn ang="0">
                    <a:pos x="91" y="97"/>
                  </a:cxn>
                  <a:cxn ang="0">
                    <a:pos x="101" y="92"/>
                  </a:cxn>
                  <a:cxn ang="0">
                    <a:pos x="108" y="85"/>
                  </a:cxn>
                  <a:cxn ang="0">
                    <a:pos x="115" y="77"/>
                  </a:cxn>
                  <a:cxn ang="0">
                    <a:pos x="120" y="68"/>
                  </a:cxn>
                  <a:cxn ang="0">
                    <a:pos x="124" y="60"/>
                  </a:cxn>
                  <a:cxn ang="0">
                    <a:pos x="127" y="49"/>
                  </a:cxn>
                  <a:cxn ang="0">
                    <a:pos x="129" y="39"/>
                  </a:cxn>
                  <a:cxn ang="0">
                    <a:pos x="129" y="31"/>
                  </a:cxn>
                  <a:cxn ang="0">
                    <a:pos x="127" y="22"/>
                  </a:cxn>
                  <a:cxn ang="0">
                    <a:pos x="125" y="15"/>
                  </a:cxn>
                  <a:cxn ang="0">
                    <a:pos x="120" y="8"/>
                  </a:cxn>
                  <a:cxn ang="0">
                    <a:pos x="115" y="3"/>
                  </a:cxn>
                  <a:cxn ang="0">
                    <a:pos x="106" y="0"/>
                  </a:cxn>
                  <a:cxn ang="0">
                    <a:pos x="96" y="0"/>
                  </a:cxn>
                  <a:cxn ang="0">
                    <a:pos x="86" y="0"/>
                  </a:cxn>
                  <a:cxn ang="0">
                    <a:pos x="77" y="3"/>
                  </a:cxn>
                  <a:cxn ang="0">
                    <a:pos x="69" y="8"/>
                  </a:cxn>
                  <a:cxn ang="0">
                    <a:pos x="62" y="15"/>
                  </a:cxn>
                  <a:cxn ang="0">
                    <a:pos x="62" y="15"/>
                  </a:cxn>
                  <a:cxn ang="0">
                    <a:pos x="64" y="1"/>
                  </a:cxn>
                  <a:cxn ang="0">
                    <a:pos x="77" y="20"/>
                  </a:cxn>
                  <a:cxn ang="0">
                    <a:pos x="82" y="20"/>
                  </a:cxn>
                  <a:cxn ang="0">
                    <a:pos x="88" y="24"/>
                  </a:cxn>
                  <a:cxn ang="0">
                    <a:pos x="89" y="27"/>
                  </a:cxn>
                  <a:cxn ang="0">
                    <a:pos x="91" y="31"/>
                  </a:cxn>
                  <a:cxn ang="0">
                    <a:pos x="91" y="41"/>
                  </a:cxn>
                  <a:cxn ang="0">
                    <a:pos x="89" y="49"/>
                  </a:cxn>
                  <a:cxn ang="0">
                    <a:pos x="86" y="60"/>
                  </a:cxn>
                  <a:cxn ang="0">
                    <a:pos x="82" y="70"/>
                  </a:cxn>
                  <a:cxn ang="0">
                    <a:pos x="79" y="73"/>
                  </a:cxn>
                  <a:cxn ang="0">
                    <a:pos x="76" y="77"/>
                  </a:cxn>
                  <a:cxn ang="0">
                    <a:pos x="70" y="79"/>
                  </a:cxn>
                  <a:cxn ang="0">
                    <a:pos x="65" y="80"/>
                  </a:cxn>
                  <a:cxn ang="0">
                    <a:pos x="60" y="79"/>
                  </a:cxn>
                  <a:cxn ang="0">
                    <a:pos x="57" y="77"/>
                  </a:cxn>
                  <a:cxn ang="0">
                    <a:pos x="55" y="73"/>
                  </a:cxn>
                  <a:cxn ang="0">
                    <a:pos x="53" y="70"/>
                  </a:cxn>
                  <a:cxn ang="0">
                    <a:pos x="53" y="60"/>
                  </a:cxn>
                  <a:cxn ang="0">
                    <a:pos x="53" y="49"/>
                  </a:cxn>
                  <a:cxn ang="0">
                    <a:pos x="57" y="41"/>
                  </a:cxn>
                  <a:cxn ang="0">
                    <a:pos x="62" y="31"/>
                  </a:cxn>
                  <a:cxn ang="0">
                    <a:pos x="65" y="27"/>
                  </a:cxn>
                  <a:cxn ang="0">
                    <a:pos x="69" y="24"/>
                  </a:cxn>
                  <a:cxn ang="0">
                    <a:pos x="72" y="20"/>
                  </a:cxn>
                  <a:cxn ang="0">
                    <a:pos x="77" y="20"/>
                  </a:cxn>
                </a:cxnLst>
                <a:rect l="0" t="0" r="r" b="b"/>
                <a:pathLst>
                  <a:path w="129" h="135">
                    <a:moveTo>
                      <a:pt x="64" y="1"/>
                    </a:moveTo>
                    <a:lnTo>
                      <a:pt x="28" y="1"/>
                    </a:lnTo>
                    <a:lnTo>
                      <a:pt x="0" y="135"/>
                    </a:lnTo>
                    <a:lnTo>
                      <a:pt x="36" y="135"/>
                    </a:lnTo>
                    <a:lnTo>
                      <a:pt x="46" y="87"/>
                    </a:lnTo>
                    <a:lnTo>
                      <a:pt x="46" y="87"/>
                    </a:lnTo>
                    <a:lnTo>
                      <a:pt x="52" y="92"/>
                    </a:lnTo>
                    <a:lnTo>
                      <a:pt x="57" y="97"/>
                    </a:lnTo>
                    <a:lnTo>
                      <a:pt x="64" y="99"/>
                    </a:lnTo>
                    <a:lnTo>
                      <a:pt x="70" y="101"/>
                    </a:lnTo>
                    <a:lnTo>
                      <a:pt x="82" y="99"/>
                    </a:lnTo>
                    <a:lnTo>
                      <a:pt x="91" y="97"/>
                    </a:lnTo>
                    <a:lnTo>
                      <a:pt x="101" y="92"/>
                    </a:lnTo>
                    <a:lnTo>
                      <a:pt x="108" y="85"/>
                    </a:lnTo>
                    <a:lnTo>
                      <a:pt x="115" y="77"/>
                    </a:lnTo>
                    <a:lnTo>
                      <a:pt x="120" y="68"/>
                    </a:lnTo>
                    <a:lnTo>
                      <a:pt x="124" y="60"/>
                    </a:lnTo>
                    <a:lnTo>
                      <a:pt x="127" y="49"/>
                    </a:lnTo>
                    <a:lnTo>
                      <a:pt x="129" y="39"/>
                    </a:lnTo>
                    <a:lnTo>
                      <a:pt x="129" y="31"/>
                    </a:lnTo>
                    <a:lnTo>
                      <a:pt x="127" y="22"/>
                    </a:lnTo>
                    <a:lnTo>
                      <a:pt x="125" y="15"/>
                    </a:lnTo>
                    <a:lnTo>
                      <a:pt x="120" y="8"/>
                    </a:lnTo>
                    <a:lnTo>
                      <a:pt x="115" y="3"/>
                    </a:lnTo>
                    <a:lnTo>
                      <a:pt x="106" y="0"/>
                    </a:lnTo>
                    <a:lnTo>
                      <a:pt x="96" y="0"/>
                    </a:lnTo>
                    <a:lnTo>
                      <a:pt x="86" y="0"/>
                    </a:lnTo>
                    <a:lnTo>
                      <a:pt x="77" y="3"/>
                    </a:lnTo>
                    <a:lnTo>
                      <a:pt x="69" y="8"/>
                    </a:lnTo>
                    <a:lnTo>
                      <a:pt x="62" y="15"/>
                    </a:lnTo>
                    <a:lnTo>
                      <a:pt x="62" y="15"/>
                    </a:lnTo>
                    <a:lnTo>
                      <a:pt x="64" y="1"/>
                    </a:lnTo>
                    <a:close/>
                    <a:moveTo>
                      <a:pt x="77" y="20"/>
                    </a:moveTo>
                    <a:lnTo>
                      <a:pt x="82" y="20"/>
                    </a:lnTo>
                    <a:lnTo>
                      <a:pt x="88" y="24"/>
                    </a:lnTo>
                    <a:lnTo>
                      <a:pt x="89" y="27"/>
                    </a:lnTo>
                    <a:lnTo>
                      <a:pt x="91" y="31"/>
                    </a:lnTo>
                    <a:lnTo>
                      <a:pt x="91" y="41"/>
                    </a:lnTo>
                    <a:lnTo>
                      <a:pt x="89" y="49"/>
                    </a:lnTo>
                    <a:lnTo>
                      <a:pt x="86" y="60"/>
                    </a:lnTo>
                    <a:lnTo>
                      <a:pt x="82" y="70"/>
                    </a:lnTo>
                    <a:lnTo>
                      <a:pt x="79" y="73"/>
                    </a:lnTo>
                    <a:lnTo>
                      <a:pt x="76" y="77"/>
                    </a:lnTo>
                    <a:lnTo>
                      <a:pt x="70" y="79"/>
                    </a:lnTo>
                    <a:lnTo>
                      <a:pt x="65" y="80"/>
                    </a:lnTo>
                    <a:lnTo>
                      <a:pt x="60" y="79"/>
                    </a:lnTo>
                    <a:lnTo>
                      <a:pt x="57" y="77"/>
                    </a:lnTo>
                    <a:lnTo>
                      <a:pt x="55" y="73"/>
                    </a:lnTo>
                    <a:lnTo>
                      <a:pt x="53" y="70"/>
                    </a:lnTo>
                    <a:lnTo>
                      <a:pt x="53" y="60"/>
                    </a:lnTo>
                    <a:lnTo>
                      <a:pt x="53" y="49"/>
                    </a:lnTo>
                    <a:lnTo>
                      <a:pt x="57" y="41"/>
                    </a:lnTo>
                    <a:lnTo>
                      <a:pt x="62" y="31"/>
                    </a:lnTo>
                    <a:lnTo>
                      <a:pt x="65" y="27"/>
                    </a:lnTo>
                    <a:lnTo>
                      <a:pt x="69" y="24"/>
                    </a:lnTo>
                    <a:lnTo>
                      <a:pt x="72" y="20"/>
                    </a:lnTo>
                    <a:lnTo>
                      <a:pt x="77" y="20"/>
                    </a:lnTo>
                    <a:close/>
                  </a:path>
                </a:pathLst>
              </a:custGeom>
              <a:solidFill>
                <a:srgbClr val="173C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329" name="Freeform 57"/>
              <p:cNvSpPr>
                <a:spLocks noEditPoints="1"/>
              </p:cNvSpPr>
              <p:nvPr/>
            </p:nvSpPr>
            <p:spPr bwMode="auto">
              <a:xfrm>
                <a:off x="1239" y="338"/>
                <a:ext cx="110" cy="101"/>
              </a:xfrm>
              <a:custGeom>
                <a:avLst/>
                <a:gdLst/>
                <a:ahLst/>
                <a:cxnLst>
                  <a:cxn ang="0">
                    <a:pos x="40" y="63"/>
                  </a:cxn>
                  <a:cxn ang="0">
                    <a:pos x="45" y="56"/>
                  </a:cxn>
                  <a:cxn ang="0">
                    <a:pos x="59" y="53"/>
                  </a:cxn>
                  <a:cxn ang="0">
                    <a:pos x="67" y="61"/>
                  </a:cxn>
                  <a:cxn ang="0">
                    <a:pos x="60" y="75"/>
                  </a:cxn>
                  <a:cxn ang="0">
                    <a:pos x="52" y="79"/>
                  </a:cxn>
                  <a:cxn ang="0">
                    <a:pos x="43" y="79"/>
                  </a:cxn>
                  <a:cxn ang="0">
                    <a:pos x="38" y="72"/>
                  </a:cxn>
                  <a:cxn ang="0">
                    <a:pos x="96" y="97"/>
                  </a:cxn>
                  <a:cxn ang="0">
                    <a:pos x="98" y="79"/>
                  </a:cxn>
                  <a:cxn ang="0">
                    <a:pos x="110" y="22"/>
                  </a:cxn>
                  <a:cxn ang="0">
                    <a:pos x="105" y="10"/>
                  </a:cxn>
                  <a:cxn ang="0">
                    <a:pos x="95" y="3"/>
                  </a:cxn>
                  <a:cxn ang="0">
                    <a:pos x="81" y="0"/>
                  </a:cxn>
                  <a:cxn ang="0">
                    <a:pos x="55" y="0"/>
                  </a:cxn>
                  <a:cxn ang="0">
                    <a:pos x="31" y="8"/>
                  </a:cxn>
                  <a:cxn ang="0">
                    <a:pos x="19" y="22"/>
                  </a:cxn>
                  <a:cxn ang="0">
                    <a:pos x="50" y="31"/>
                  </a:cxn>
                  <a:cxn ang="0">
                    <a:pos x="55" y="22"/>
                  </a:cxn>
                  <a:cxn ang="0">
                    <a:pos x="65" y="15"/>
                  </a:cxn>
                  <a:cxn ang="0">
                    <a:pos x="72" y="17"/>
                  </a:cxn>
                  <a:cxn ang="0">
                    <a:pos x="76" y="22"/>
                  </a:cxn>
                  <a:cxn ang="0">
                    <a:pos x="74" y="36"/>
                  </a:cxn>
                  <a:cxn ang="0">
                    <a:pos x="50" y="36"/>
                  </a:cxn>
                  <a:cxn ang="0">
                    <a:pos x="31" y="41"/>
                  </a:cxn>
                  <a:cxn ang="0">
                    <a:pos x="16" y="48"/>
                  </a:cxn>
                  <a:cxn ang="0">
                    <a:pos x="4" y="61"/>
                  </a:cxn>
                  <a:cxn ang="0">
                    <a:pos x="0" y="77"/>
                  </a:cxn>
                  <a:cxn ang="0">
                    <a:pos x="2" y="87"/>
                  </a:cxn>
                  <a:cxn ang="0">
                    <a:pos x="9" y="96"/>
                  </a:cxn>
                  <a:cxn ang="0">
                    <a:pos x="21" y="101"/>
                  </a:cxn>
                  <a:cxn ang="0">
                    <a:pos x="41" y="99"/>
                  </a:cxn>
                  <a:cxn ang="0">
                    <a:pos x="59" y="91"/>
                  </a:cxn>
                  <a:cxn ang="0">
                    <a:pos x="64" y="85"/>
                  </a:cxn>
                  <a:cxn ang="0">
                    <a:pos x="62" y="97"/>
                  </a:cxn>
                </a:cxnLst>
                <a:rect l="0" t="0" r="r" b="b"/>
                <a:pathLst>
                  <a:path w="110" h="101">
                    <a:moveTo>
                      <a:pt x="38" y="67"/>
                    </a:moveTo>
                    <a:lnTo>
                      <a:pt x="40" y="63"/>
                    </a:lnTo>
                    <a:lnTo>
                      <a:pt x="41" y="60"/>
                    </a:lnTo>
                    <a:lnTo>
                      <a:pt x="45" y="56"/>
                    </a:lnTo>
                    <a:lnTo>
                      <a:pt x="50" y="55"/>
                    </a:lnTo>
                    <a:lnTo>
                      <a:pt x="59" y="53"/>
                    </a:lnTo>
                    <a:lnTo>
                      <a:pt x="71" y="53"/>
                    </a:lnTo>
                    <a:lnTo>
                      <a:pt x="67" y="61"/>
                    </a:lnTo>
                    <a:lnTo>
                      <a:pt x="64" y="72"/>
                    </a:lnTo>
                    <a:lnTo>
                      <a:pt x="60" y="75"/>
                    </a:lnTo>
                    <a:lnTo>
                      <a:pt x="57" y="77"/>
                    </a:lnTo>
                    <a:lnTo>
                      <a:pt x="52" y="79"/>
                    </a:lnTo>
                    <a:lnTo>
                      <a:pt x="47" y="80"/>
                    </a:lnTo>
                    <a:lnTo>
                      <a:pt x="43" y="79"/>
                    </a:lnTo>
                    <a:lnTo>
                      <a:pt x="40" y="77"/>
                    </a:lnTo>
                    <a:lnTo>
                      <a:pt x="38" y="72"/>
                    </a:lnTo>
                    <a:lnTo>
                      <a:pt x="38" y="67"/>
                    </a:lnTo>
                    <a:close/>
                    <a:moveTo>
                      <a:pt x="96" y="97"/>
                    </a:moveTo>
                    <a:lnTo>
                      <a:pt x="98" y="85"/>
                    </a:lnTo>
                    <a:lnTo>
                      <a:pt x="98" y="79"/>
                    </a:lnTo>
                    <a:lnTo>
                      <a:pt x="110" y="29"/>
                    </a:lnTo>
                    <a:lnTo>
                      <a:pt x="110" y="22"/>
                    </a:lnTo>
                    <a:lnTo>
                      <a:pt x="108" y="15"/>
                    </a:lnTo>
                    <a:lnTo>
                      <a:pt x="105" y="10"/>
                    </a:lnTo>
                    <a:lnTo>
                      <a:pt x="100" y="7"/>
                    </a:lnTo>
                    <a:lnTo>
                      <a:pt x="95" y="3"/>
                    </a:lnTo>
                    <a:lnTo>
                      <a:pt x="88" y="1"/>
                    </a:lnTo>
                    <a:lnTo>
                      <a:pt x="81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5"/>
                    </a:lnTo>
                    <a:lnTo>
                      <a:pt x="31" y="8"/>
                    </a:lnTo>
                    <a:lnTo>
                      <a:pt x="24" y="13"/>
                    </a:lnTo>
                    <a:lnTo>
                      <a:pt x="19" y="22"/>
                    </a:lnTo>
                    <a:lnTo>
                      <a:pt x="16" y="31"/>
                    </a:lnTo>
                    <a:lnTo>
                      <a:pt x="50" y="31"/>
                    </a:lnTo>
                    <a:lnTo>
                      <a:pt x="52" y="25"/>
                    </a:lnTo>
                    <a:lnTo>
                      <a:pt x="55" y="22"/>
                    </a:lnTo>
                    <a:lnTo>
                      <a:pt x="59" y="17"/>
                    </a:lnTo>
                    <a:lnTo>
                      <a:pt x="65" y="15"/>
                    </a:lnTo>
                    <a:lnTo>
                      <a:pt x="71" y="17"/>
                    </a:lnTo>
                    <a:lnTo>
                      <a:pt x="72" y="17"/>
                    </a:lnTo>
                    <a:lnTo>
                      <a:pt x="76" y="20"/>
                    </a:lnTo>
                    <a:lnTo>
                      <a:pt x="76" y="22"/>
                    </a:lnTo>
                    <a:lnTo>
                      <a:pt x="76" y="29"/>
                    </a:lnTo>
                    <a:lnTo>
                      <a:pt x="74" y="36"/>
                    </a:lnTo>
                    <a:lnTo>
                      <a:pt x="62" y="36"/>
                    </a:lnTo>
                    <a:lnTo>
                      <a:pt x="50" y="36"/>
                    </a:lnTo>
                    <a:lnTo>
                      <a:pt x="40" y="37"/>
                    </a:lnTo>
                    <a:lnTo>
                      <a:pt x="31" y="41"/>
                    </a:lnTo>
                    <a:lnTo>
                      <a:pt x="23" y="44"/>
                    </a:lnTo>
                    <a:lnTo>
                      <a:pt x="16" y="48"/>
                    </a:lnTo>
                    <a:lnTo>
                      <a:pt x="9" y="55"/>
                    </a:lnTo>
                    <a:lnTo>
                      <a:pt x="4" y="61"/>
                    </a:lnTo>
                    <a:lnTo>
                      <a:pt x="2" y="68"/>
                    </a:lnTo>
                    <a:lnTo>
                      <a:pt x="0" y="77"/>
                    </a:lnTo>
                    <a:lnTo>
                      <a:pt x="0" y="82"/>
                    </a:lnTo>
                    <a:lnTo>
                      <a:pt x="2" y="87"/>
                    </a:lnTo>
                    <a:lnTo>
                      <a:pt x="5" y="92"/>
                    </a:lnTo>
                    <a:lnTo>
                      <a:pt x="9" y="96"/>
                    </a:lnTo>
                    <a:lnTo>
                      <a:pt x="14" y="99"/>
                    </a:lnTo>
                    <a:lnTo>
                      <a:pt x="21" y="101"/>
                    </a:lnTo>
                    <a:lnTo>
                      <a:pt x="29" y="101"/>
                    </a:lnTo>
                    <a:lnTo>
                      <a:pt x="41" y="99"/>
                    </a:lnTo>
                    <a:lnTo>
                      <a:pt x="50" y="96"/>
                    </a:lnTo>
                    <a:lnTo>
                      <a:pt x="59" y="91"/>
                    </a:lnTo>
                    <a:lnTo>
                      <a:pt x="64" y="85"/>
                    </a:lnTo>
                    <a:lnTo>
                      <a:pt x="64" y="85"/>
                    </a:lnTo>
                    <a:lnTo>
                      <a:pt x="62" y="92"/>
                    </a:lnTo>
                    <a:lnTo>
                      <a:pt x="62" y="97"/>
                    </a:lnTo>
                    <a:lnTo>
                      <a:pt x="96" y="97"/>
                    </a:lnTo>
                    <a:close/>
                  </a:path>
                </a:pathLst>
              </a:custGeom>
              <a:solidFill>
                <a:srgbClr val="173C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330" name="Freeform 58"/>
              <p:cNvSpPr>
                <a:spLocks/>
              </p:cNvSpPr>
              <p:nvPr/>
            </p:nvSpPr>
            <p:spPr bwMode="auto">
              <a:xfrm>
                <a:off x="568" y="298"/>
                <a:ext cx="133" cy="137"/>
              </a:xfrm>
              <a:custGeom>
                <a:avLst/>
                <a:gdLst/>
                <a:ahLst/>
                <a:cxnLst>
                  <a:cxn ang="0">
                    <a:pos x="104" y="137"/>
                  </a:cxn>
                  <a:cxn ang="0">
                    <a:pos x="109" y="112"/>
                  </a:cxn>
                  <a:cxn ang="0">
                    <a:pos x="42" y="112"/>
                  </a:cxn>
                  <a:cxn ang="0">
                    <a:pos x="49" y="83"/>
                  </a:cxn>
                  <a:cxn ang="0">
                    <a:pos x="111" y="83"/>
                  </a:cxn>
                  <a:cxn ang="0">
                    <a:pos x="116" y="55"/>
                  </a:cxn>
                  <a:cxn ang="0">
                    <a:pos x="54" y="55"/>
                  </a:cxn>
                  <a:cxn ang="0">
                    <a:pos x="61" y="26"/>
                  </a:cxn>
                  <a:cxn ang="0">
                    <a:pos x="128" y="26"/>
                  </a:cxn>
                  <a:cxn ang="0">
                    <a:pos x="133" y="0"/>
                  </a:cxn>
                  <a:cxn ang="0">
                    <a:pos x="29" y="0"/>
                  </a:cxn>
                  <a:cxn ang="0">
                    <a:pos x="0" y="137"/>
                  </a:cxn>
                  <a:cxn ang="0">
                    <a:pos x="104" y="137"/>
                  </a:cxn>
                </a:cxnLst>
                <a:rect l="0" t="0" r="r" b="b"/>
                <a:pathLst>
                  <a:path w="133" h="137">
                    <a:moveTo>
                      <a:pt x="104" y="137"/>
                    </a:moveTo>
                    <a:lnTo>
                      <a:pt x="109" y="112"/>
                    </a:lnTo>
                    <a:lnTo>
                      <a:pt x="42" y="112"/>
                    </a:lnTo>
                    <a:lnTo>
                      <a:pt x="49" y="83"/>
                    </a:lnTo>
                    <a:lnTo>
                      <a:pt x="111" y="83"/>
                    </a:lnTo>
                    <a:lnTo>
                      <a:pt x="116" y="55"/>
                    </a:lnTo>
                    <a:lnTo>
                      <a:pt x="54" y="55"/>
                    </a:lnTo>
                    <a:lnTo>
                      <a:pt x="61" y="26"/>
                    </a:lnTo>
                    <a:lnTo>
                      <a:pt x="128" y="26"/>
                    </a:lnTo>
                    <a:lnTo>
                      <a:pt x="133" y="0"/>
                    </a:lnTo>
                    <a:lnTo>
                      <a:pt x="29" y="0"/>
                    </a:lnTo>
                    <a:lnTo>
                      <a:pt x="0" y="137"/>
                    </a:lnTo>
                    <a:lnTo>
                      <a:pt x="104" y="137"/>
                    </a:lnTo>
                    <a:close/>
                  </a:path>
                </a:pathLst>
              </a:custGeom>
              <a:solidFill>
                <a:srgbClr val="173C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566331" name="Group 59"/>
            <p:cNvGrpSpPr>
              <a:grpSpLocks/>
            </p:cNvGrpSpPr>
            <p:nvPr/>
          </p:nvGrpSpPr>
          <p:grpSpPr bwMode="auto">
            <a:xfrm>
              <a:off x="2772" y="240"/>
              <a:ext cx="1212" cy="210"/>
              <a:chOff x="1520" y="240"/>
              <a:chExt cx="1580" cy="274"/>
            </a:xfrm>
          </p:grpSpPr>
          <p:sp>
            <p:nvSpPr>
              <p:cNvPr id="566332" name="Freeform 60"/>
              <p:cNvSpPr>
                <a:spLocks/>
              </p:cNvSpPr>
              <p:nvPr/>
            </p:nvSpPr>
            <p:spPr bwMode="auto">
              <a:xfrm>
                <a:off x="1536" y="249"/>
                <a:ext cx="99" cy="102"/>
              </a:xfrm>
              <a:custGeom>
                <a:avLst/>
                <a:gdLst/>
                <a:ahLst/>
                <a:cxnLst>
                  <a:cxn ang="0">
                    <a:pos x="82" y="17"/>
                  </a:cxn>
                  <a:cxn ang="0">
                    <a:pos x="82" y="17"/>
                  </a:cxn>
                  <a:cxn ang="0">
                    <a:pos x="56" y="102"/>
                  </a:cxn>
                  <a:cxn ang="0">
                    <a:pos x="43" y="102"/>
                  </a:cxn>
                  <a:cxn ang="0">
                    <a:pos x="19" y="17"/>
                  </a:cxn>
                  <a:cxn ang="0">
                    <a:pos x="19" y="17"/>
                  </a:cxn>
                  <a:cxn ang="0">
                    <a:pos x="19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49" y="77"/>
                  </a:cxn>
                  <a:cxn ang="0">
                    <a:pos x="51" y="77"/>
                  </a:cxn>
                  <a:cxn ang="0">
                    <a:pos x="72" y="0"/>
                  </a:cxn>
                  <a:cxn ang="0">
                    <a:pos x="99" y="0"/>
                  </a:cxn>
                  <a:cxn ang="0">
                    <a:pos x="99" y="102"/>
                  </a:cxn>
                  <a:cxn ang="0">
                    <a:pos x="82" y="102"/>
                  </a:cxn>
                  <a:cxn ang="0">
                    <a:pos x="82" y="17"/>
                  </a:cxn>
                </a:cxnLst>
                <a:rect l="0" t="0" r="r" b="b"/>
                <a:pathLst>
                  <a:path w="99" h="102">
                    <a:moveTo>
                      <a:pt x="82" y="17"/>
                    </a:moveTo>
                    <a:lnTo>
                      <a:pt x="82" y="17"/>
                    </a:lnTo>
                    <a:lnTo>
                      <a:pt x="56" y="102"/>
                    </a:lnTo>
                    <a:lnTo>
                      <a:pt x="43" y="102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19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49" y="77"/>
                    </a:lnTo>
                    <a:lnTo>
                      <a:pt x="51" y="77"/>
                    </a:lnTo>
                    <a:lnTo>
                      <a:pt x="72" y="0"/>
                    </a:lnTo>
                    <a:lnTo>
                      <a:pt x="99" y="0"/>
                    </a:lnTo>
                    <a:lnTo>
                      <a:pt x="99" y="102"/>
                    </a:lnTo>
                    <a:lnTo>
                      <a:pt x="82" y="102"/>
                    </a:lnTo>
                    <a:lnTo>
                      <a:pt x="82" y="1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333" name="Freeform 61"/>
              <p:cNvSpPr>
                <a:spLocks noEditPoints="1"/>
              </p:cNvSpPr>
              <p:nvPr/>
            </p:nvSpPr>
            <p:spPr bwMode="auto">
              <a:xfrm>
                <a:off x="1656" y="243"/>
                <a:ext cx="19" cy="1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0"/>
                  </a:cxn>
                  <a:cxn ang="0">
                    <a:pos x="19" y="18"/>
                  </a:cxn>
                  <a:cxn ang="0">
                    <a:pos x="0" y="18"/>
                  </a:cxn>
                  <a:cxn ang="0">
                    <a:pos x="0" y="0"/>
                  </a:cxn>
                  <a:cxn ang="0">
                    <a:pos x="0" y="33"/>
                  </a:cxn>
                  <a:cxn ang="0">
                    <a:pos x="19" y="33"/>
                  </a:cxn>
                  <a:cxn ang="0">
                    <a:pos x="19" y="108"/>
                  </a:cxn>
                  <a:cxn ang="0">
                    <a:pos x="0" y="108"/>
                  </a:cxn>
                  <a:cxn ang="0">
                    <a:pos x="0" y="33"/>
                  </a:cxn>
                </a:cxnLst>
                <a:rect l="0" t="0" r="r" b="b"/>
                <a:pathLst>
                  <a:path w="19" h="108">
                    <a:moveTo>
                      <a:pt x="0" y="0"/>
                    </a:moveTo>
                    <a:lnTo>
                      <a:pt x="19" y="0"/>
                    </a:lnTo>
                    <a:lnTo>
                      <a:pt x="19" y="18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  <a:moveTo>
                      <a:pt x="0" y="33"/>
                    </a:moveTo>
                    <a:lnTo>
                      <a:pt x="19" y="33"/>
                    </a:lnTo>
                    <a:lnTo>
                      <a:pt x="19" y="108"/>
                    </a:lnTo>
                    <a:lnTo>
                      <a:pt x="0" y="108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334" name="Freeform 62"/>
              <p:cNvSpPr>
                <a:spLocks/>
              </p:cNvSpPr>
              <p:nvPr/>
            </p:nvSpPr>
            <p:spPr bwMode="auto">
              <a:xfrm>
                <a:off x="1693" y="274"/>
                <a:ext cx="60" cy="77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7"/>
                  </a:cxn>
                  <a:cxn ang="0">
                    <a:pos x="0" y="2"/>
                  </a:cxn>
                  <a:cxn ang="0">
                    <a:pos x="17" y="2"/>
                  </a:cxn>
                  <a:cxn ang="0">
                    <a:pos x="17" y="7"/>
                  </a:cxn>
                  <a:cxn ang="0">
                    <a:pos x="17" y="14"/>
                  </a:cxn>
                  <a:cxn ang="0">
                    <a:pos x="17" y="14"/>
                  </a:cxn>
                  <a:cxn ang="0">
                    <a:pos x="17" y="14"/>
                  </a:cxn>
                  <a:cxn ang="0">
                    <a:pos x="21" y="9"/>
                  </a:cxn>
                  <a:cxn ang="0">
                    <a:pos x="24" y="5"/>
                  </a:cxn>
                  <a:cxn ang="0">
                    <a:pos x="29" y="2"/>
                  </a:cxn>
                  <a:cxn ang="0">
                    <a:pos x="38" y="0"/>
                  </a:cxn>
                  <a:cxn ang="0">
                    <a:pos x="43" y="0"/>
                  </a:cxn>
                  <a:cxn ang="0">
                    <a:pos x="48" y="2"/>
                  </a:cxn>
                  <a:cxn ang="0">
                    <a:pos x="53" y="5"/>
                  </a:cxn>
                  <a:cxn ang="0">
                    <a:pos x="55" y="9"/>
                  </a:cxn>
                  <a:cxn ang="0">
                    <a:pos x="59" y="17"/>
                  </a:cxn>
                  <a:cxn ang="0">
                    <a:pos x="60" y="29"/>
                  </a:cxn>
                  <a:cxn ang="0">
                    <a:pos x="60" y="77"/>
                  </a:cxn>
                  <a:cxn ang="0">
                    <a:pos x="41" y="77"/>
                  </a:cxn>
                  <a:cxn ang="0">
                    <a:pos x="41" y="33"/>
                  </a:cxn>
                  <a:cxn ang="0">
                    <a:pos x="41" y="24"/>
                  </a:cxn>
                  <a:cxn ang="0">
                    <a:pos x="40" y="19"/>
                  </a:cxn>
                  <a:cxn ang="0">
                    <a:pos x="36" y="16"/>
                  </a:cxn>
                  <a:cxn ang="0">
                    <a:pos x="31" y="16"/>
                  </a:cxn>
                  <a:cxn ang="0">
                    <a:pos x="26" y="17"/>
                  </a:cxn>
                  <a:cxn ang="0">
                    <a:pos x="21" y="21"/>
                  </a:cxn>
                  <a:cxn ang="0">
                    <a:pos x="19" y="26"/>
                  </a:cxn>
                  <a:cxn ang="0">
                    <a:pos x="19" y="33"/>
                  </a:cxn>
                  <a:cxn ang="0">
                    <a:pos x="19" y="77"/>
                  </a:cxn>
                  <a:cxn ang="0">
                    <a:pos x="0" y="77"/>
                  </a:cxn>
                  <a:cxn ang="0">
                    <a:pos x="0" y="14"/>
                  </a:cxn>
                </a:cxnLst>
                <a:rect l="0" t="0" r="r" b="b"/>
                <a:pathLst>
                  <a:path w="60" h="77">
                    <a:moveTo>
                      <a:pt x="0" y="14"/>
                    </a:moveTo>
                    <a:lnTo>
                      <a:pt x="0" y="7"/>
                    </a:lnTo>
                    <a:lnTo>
                      <a:pt x="0" y="2"/>
                    </a:lnTo>
                    <a:lnTo>
                      <a:pt x="17" y="2"/>
                    </a:lnTo>
                    <a:lnTo>
                      <a:pt x="17" y="7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21" y="9"/>
                    </a:lnTo>
                    <a:lnTo>
                      <a:pt x="24" y="5"/>
                    </a:lnTo>
                    <a:lnTo>
                      <a:pt x="29" y="2"/>
                    </a:lnTo>
                    <a:lnTo>
                      <a:pt x="38" y="0"/>
                    </a:lnTo>
                    <a:lnTo>
                      <a:pt x="43" y="0"/>
                    </a:lnTo>
                    <a:lnTo>
                      <a:pt x="48" y="2"/>
                    </a:lnTo>
                    <a:lnTo>
                      <a:pt x="53" y="5"/>
                    </a:lnTo>
                    <a:lnTo>
                      <a:pt x="55" y="9"/>
                    </a:lnTo>
                    <a:lnTo>
                      <a:pt x="59" y="17"/>
                    </a:lnTo>
                    <a:lnTo>
                      <a:pt x="60" y="29"/>
                    </a:lnTo>
                    <a:lnTo>
                      <a:pt x="60" y="77"/>
                    </a:lnTo>
                    <a:lnTo>
                      <a:pt x="41" y="77"/>
                    </a:lnTo>
                    <a:lnTo>
                      <a:pt x="41" y="33"/>
                    </a:lnTo>
                    <a:lnTo>
                      <a:pt x="41" y="24"/>
                    </a:lnTo>
                    <a:lnTo>
                      <a:pt x="40" y="19"/>
                    </a:lnTo>
                    <a:lnTo>
                      <a:pt x="36" y="16"/>
                    </a:lnTo>
                    <a:lnTo>
                      <a:pt x="31" y="16"/>
                    </a:lnTo>
                    <a:lnTo>
                      <a:pt x="26" y="17"/>
                    </a:lnTo>
                    <a:lnTo>
                      <a:pt x="21" y="21"/>
                    </a:lnTo>
                    <a:lnTo>
                      <a:pt x="19" y="26"/>
                    </a:lnTo>
                    <a:lnTo>
                      <a:pt x="19" y="33"/>
                    </a:lnTo>
                    <a:lnTo>
                      <a:pt x="19" y="77"/>
                    </a:lnTo>
                    <a:lnTo>
                      <a:pt x="0" y="77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335" name="Freeform 63"/>
              <p:cNvSpPr>
                <a:spLocks noEditPoints="1"/>
              </p:cNvSpPr>
              <p:nvPr/>
            </p:nvSpPr>
            <p:spPr bwMode="auto">
              <a:xfrm>
                <a:off x="1772" y="243"/>
                <a:ext cx="19" cy="1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0"/>
                  </a:cxn>
                  <a:cxn ang="0">
                    <a:pos x="19" y="18"/>
                  </a:cxn>
                  <a:cxn ang="0">
                    <a:pos x="0" y="18"/>
                  </a:cxn>
                  <a:cxn ang="0">
                    <a:pos x="0" y="0"/>
                  </a:cxn>
                  <a:cxn ang="0">
                    <a:pos x="0" y="33"/>
                  </a:cxn>
                  <a:cxn ang="0">
                    <a:pos x="17" y="33"/>
                  </a:cxn>
                  <a:cxn ang="0">
                    <a:pos x="17" y="108"/>
                  </a:cxn>
                  <a:cxn ang="0">
                    <a:pos x="0" y="108"/>
                  </a:cxn>
                  <a:cxn ang="0">
                    <a:pos x="0" y="33"/>
                  </a:cxn>
                </a:cxnLst>
                <a:rect l="0" t="0" r="r" b="b"/>
                <a:pathLst>
                  <a:path w="19" h="108">
                    <a:moveTo>
                      <a:pt x="0" y="0"/>
                    </a:moveTo>
                    <a:lnTo>
                      <a:pt x="19" y="0"/>
                    </a:lnTo>
                    <a:lnTo>
                      <a:pt x="19" y="18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  <a:moveTo>
                      <a:pt x="0" y="33"/>
                    </a:moveTo>
                    <a:lnTo>
                      <a:pt x="17" y="33"/>
                    </a:lnTo>
                    <a:lnTo>
                      <a:pt x="17" y="108"/>
                    </a:lnTo>
                    <a:lnTo>
                      <a:pt x="0" y="108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336" name="Freeform 64"/>
              <p:cNvSpPr>
                <a:spLocks/>
              </p:cNvSpPr>
              <p:nvPr/>
            </p:nvSpPr>
            <p:spPr bwMode="auto">
              <a:xfrm>
                <a:off x="1805" y="274"/>
                <a:ext cx="49" cy="79"/>
              </a:xfrm>
              <a:custGeom>
                <a:avLst/>
                <a:gdLst/>
                <a:ahLst/>
                <a:cxnLst>
                  <a:cxn ang="0">
                    <a:pos x="1" y="60"/>
                  </a:cxn>
                  <a:cxn ang="0">
                    <a:pos x="8" y="64"/>
                  </a:cxn>
                  <a:cxn ang="0">
                    <a:pos x="20" y="65"/>
                  </a:cxn>
                  <a:cxn ang="0">
                    <a:pos x="25" y="65"/>
                  </a:cxn>
                  <a:cxn ang="0">
                    <a:pos x="29" y="64"/>
                  </a:cxn>
                  <a:cxn ang="0">
                    <a:pos x="32" y="62"/>
                  </a:cxn>
                  <a:cxn ang="0">
                    <a:pos x="32" y="57"/>
                  </a:cxn>
                  <a:cxn ang="0">
                    <a:pos x="31" y="53"/>
                  </a:cxn>
                  <a:cxn ang="0">
                    <a:pos x="24" y="48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7" y="36"/>
                  </a:cxn>
                  <a:cxn ang="0">
                    <a:pos x="1" y="29"/>
                  </a:cxn>
                  <a:cxn ang="0">
                    <a:pos x="0" y="23"/>
                  </a:cxn>
                  <a:cxn ang="0">
                    <a:pos x="1" y="17"/>
                  </a:cxn>
                  <a:cxn ang="0">
                    <a:pos x="3" y="14"/>
                  </a:cxn>
                  <a:cxn ang="0">
                    <a:pos x="5" y="11"/>
                  </a:cxn>
                  <a:cxn ang="0">
                    <a:pos x="8" y="7"/>
                  </a:cxn>
                  <a:cxn ang="0">
                    <a:pos x="12" y="4"/>
                  </a:cxn>
                  <a:cxn ang="0">
                    <a:pos x="15" y="2"/>
                  </a:cxn>
                  <a:cxn ang="0">
                    <a:pos x="20" y="0"/>
                  </a:cxn>
                  <a:cxn ang="0">
                    <a:pos x="27" y="0"/>
                  </a:cxn>
                  <a:cxn ang="0">
                    <a:pos x="39" y="2"/>
                  </a:cxn>
                  <a:cxn ang="0">
                    <a:pos x="46" y="4"/>
                  </a:cxn>
                  <a:cxn ang="0">
                    <a:pos x="44" y="17"/>
                  </a:cxn>
                  <a:cxn ang="0">
                    <a:pos x="37" y="16"/>
                  </a:cxn>
                  <a:cxn ang="0">
                    <a:pos x="29" y="14"/>
                  </a:cxn>
                  <a:cxn ang="0">
                    <a:pos x="24" y="14"/>
                  </a:cxn>
                  <a:cxn ang="0">
                    <a:pos x="20" y="16"/>
                  </a:cxn>
                  <a:cxn ang="0">
                    <a:pos x="19" y="19"/>
                  </a:cxn>
                  <a:cxn ang="0">
                    <a:pos x="19" y="21"/>
                  </a:cxn>
                  <a:cxn ang="0">
                    <a:pos x="20" y="26"/>
                  </a:cxn>
                  <a:cxn ang="0">
                    <a:pos x="27" y="31"/>
                  </a:cxn>
                  <a:cxn ang="0">
                    <a:pos x="36" y="38"/>
                  </a:cxn>
                  <a:cxn ang="0">
                    <a:pos x="43" y="41"/>
                  </a:cxn>
                  <a:cxn ang="0">
                    <a:pos x="46" y="47"/>
                  </a:cxn>
                  <a:cxn ang="0">
                    <a:pos x="49" y="50"/>
                  </a:cxn>
                  <a:cxn ang="0">
                    <a:pos x="49" y="57"/>
                  </a:cxn>
                  <a:cxn ang="0">
                    <a:pos x="49" y="62"/>
                  </a:cxn>
                  <a:cxn ang="0">
                    <a:pos x="48" y="65"/>
                  </a:cxn>
                  <a:cxn ang="0">
                    <a:pos x="46" y="71"/>
                  </a:cxn>
                  <a:cxn ang="0">
                    <a:pos x="43" y="72"/>
                  </a:cxn>
                  <a:cxn ang="0">
                    <a:pos x="37" y="76"/>
                  </a:cxn>
                  <a:cxn ang="0">
                    <a:pos x="34" y="77"/>
                  </a:cxn>
                  <a:cxn ang="0">
                    <a:pos x="27" y="79"/>
                  </a:cxn>
                  <a:cxn ang="0">
                    <a:pos x="22" y="79"/>
                  </a:cxn>
                  <a:cxn ang="0">
                    <a:pos x="8" y="77"/>
                  </a:cxn>
                  <a:cxn ang="0">
                    <a:pos x="0" y="76"/>
                  </a:cxn>
                  <a:cxn ang="0">
                    <a:pos x="1" y="60"/>
                  </a:cxn>
                </a:cxnLst>
                <a:rect l="0" t="0" r="r" b="b"/>
                <a:pathLst>
                  <a:path w="49" h="79">
                    <a:moveTo>
                      <a:pt x="1" y="60"/>
                    </a:moveTo>
                    <a:lnTo>
                      <a:pt x="8" y="64"/>
                    </a:lnTo>
                    <a:lnTo>
                      <a:pt x="20" y="65"/>
                    </a:lnTo>
                    <a:lnTo>
                      <a:pt x="25" y="65"/>
                    </a:lnTo>
                    <a:lnTo>
                      <a:pt x="29" y="64"/>
                    </a:lnTo>
                    <a:lnTo>
                      <a:pt x="32" y="62"/>
                    </a:lnTo>
                    <a:lnTo>
                      <a:pt x="32" y="57"/>
                    </a:lnTo>
                    <a:lnTo>
                      <a:pt x="31" y="53"/>
                    </a:lnTo>
                    <a:lnTo>
                      <a:pt x="24" y="48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7" y="36"/>
                    </a:lnTo>
                    <a:lnTo>
                      <a:pt x="1" y="29"/>
                    </a:lnTo>
                    <a:lnTo>
                      <a:pt x="0" y="23"/>
                    </a:lnTo>
                    <a:lnTo>
                      <a:pt x="1" y="17"/>
                    </a:lnTo>
                    <a:lnTo>
                      <a:pt x="3" y="14"/>
                    </a:lnTo>
                    <a:lnTo>
                      <a:pt x="5" y="11"/>
                    </a:lnTo>
                    <a:lnTo>
                      <a:pt x="8" y="7"/>
                    </a:lnTo>
                    <a:lnTo>
                      <a:pt x="12" y="4"/>
                    </a:lnTo>
                    <a:lnTo>
                      <a:pt x="15" y="2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9" y="2"/>
                    </a:lnTo>
                    <a:lnTo>
                      <a:pt x="46" y="4"/>
                    </a:lnTo>
                    <a:lnTo>
                      <a:pt x="44" y="17"/>
                    </a:lnTo>
                    <a:lnTo>
                      <a:pt x="37" y="16"/>
                    </a:lnTo>
                    <a:lnTo>
                      <a:pt x="29" y="14"/>
                    </a:lnTo>
                    <a:lnTo>
                      <a:pt x="24" y="14"/>
                    </a:lnTo>
                    <a:lnTo>
                      <a:pt x="20" y="16"/>
                    </a:lnTo>
                    <a:lnTo>
                      <a:pt x="19" y="19"/>
                    </a:lnTo>
                    <a:lnTo>
                      <a:pt x="19" y="21"/>
                    </a:lnTo>
                    <a:lnTo>
                      <a:pt x="20" y="26"/>
                    </a:lnTo>
                    <a:lnTo>
                      <a:pt x="27" y="31"/>
                    </a:lnTo>
                    <a:lnTo>
                      <a:pt x="36" y="38"/>
                    </a:lnTo>
                    <a:lnTo>
                      <a:pt x="43" y="41"/>
                    </a:lnTo>
                    <a:lnTo>
                      <a:pt x="46" y="47"/>
                    </a:lnTo>
                    <a:lnTo>
                      <a:pt x="49" y="50"/>
                    </a:lnTo>
                    <a:lnTo>
                      <a:pt x="49" y="57"/>
                    </a:lnTo>
                    <a:lnTo>
                      <a:pt x="49" y="62"/>
                    </a:lnTo>
                    <a:lnTo>
                      <a:pt x="48" y="65"/>
                    </a:lnTo>
                    <a:lnTo>
                      <a:pt x="46" y="71"/>
                    </a:lnTo>
                    <a:lnTo>
                      <a:pt x="43" y="72"/>
                    </a:lnTo>
                    <a:lnTo>
                      <a:pt x="37" y="76"/>
                    </a:lnTo>
                    <a:lnTo>
                      <a:pt x="34" y="77"/>
                    </a:lnTo>
                    <a:lnTo>
                      <a:pt x="27" y="79"/>
                    </a:lnTo>
                    <a:lnTo>
                      <a:pt x="22" y="79"/>
                    </a:lnTo>
                    <a:lnTo>
                      <a:pt x="8" y="77"/>
                    </a:lnTo>
                    <a:lnTo>
                      <a:pt x="0" y="76"/>
                    </a:lnTo>
                    <a:lnTo>
                      <a:pt x="1" y="6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337" name="Freeform 65"/>
              <p:cNvSpPr>
                <a:spLocks/>
              </p:cNvSpPr>
              <p:nvPr/>
            </p:nvSpPr>
            <p:spPr bwMode="auto">
              <a:xfrm>
                <a:off x="1863" y="254"/>
                <a:ext cx="46" cy="99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31" y="0"/>
                  </a:cxn>
                  <a:cxn ang="0">
                    <a:pos x="31" y="22"/>
                  </a:cxn>
                  <a:cxn ang="0">
                    <a:pos x="46" y="22"/>
                  </a:cxn>
                  <a:cxn ang="0">
                    <a:pos x="46" y="36"/>
                  </a:cxn>
                  <a:cxn ang="0">
                    <a:pos x="31" y="36"/>
                  </a:cxn>
                  <a:cxn ang="0">
                    <a:pos x="31" y="75"/>
                  </a:cxn>
                  <a:cxn ang="0">
                    <a:pos x="31" y="80"/>
                  </a:cxn>
                  <a:cxn ang="0">
                    <a:pos x="33" y="82"/>
                  </a:cxn>
                  <a:cxn ang="0">
                    <a:pos x="36" y="84"/>
                  </a:cxn>
                  <a:cxn ang="0">
                    <a:pos x="39" y="85"/>
                  </a:cxn>
                  <a:cxn ang="0">
                    <a:pos x="43" y="84"/>
                  </a:cxn>
                  <a:cxn ang="0">
                    <a:pos x="46" y="84"/>
                  </a:cxn>
                  <a:cxn ang="0">
                    <a:pos x="46" y="96"/>
                  </a:cxn>
                  <a:cxn ang="0">
                    <a:pos x="41" y="97"/>
                  </a:cxn>
                  <a:cxn ang="0">
                    <a:pos x="34" y="99"/>
                  </a:cxn>
                  <a:cxn ang="0">
                    <a:pos x="24" y="97"/>
                  </a:cxn>
                  <a:cxn ang="0">
                    <a:pos x="19" y="94"/>
                  </a:cxn>
                  <a:cxn ang="0">
                    <a:pos x="15" y="91"/>
                  </a:cxn>
                  <a:cxn ang="0">
                    <a:pos x="14" y="87"/>
                  </a:cxn>
                  <a:cxn ang="0">
                    <a:pos x="14" y="82"/>
                  </a:cxn>
                  <a:cxn ang="0">
                    <a:pos x="12" y="77"/>
                  </a:cxn>
                  <a:cxn ang="0">
                    <a:pos x="12" y="36"/>
                  </a:cxn>
                  <a:cxn ang="0">
                    <a:pos x="0" y="36"/>
                  </a:cxn>
                  <a:cxn ang="0">
                    <a:pos x="0" y="22"/>
                  </a:cxn>
                  <a:cxn ang="0">
                    <a:pos x="12" y="22"/>
                  </a:cxn>
                  <a:cxn ang="0">
                    <a:pos x="12" y="7"/>
                  </a:cxn>
                </a:cxnLst>
                <a:rect l="0" t="0" r="r" b="b"/>
                <a:pathLst>
                  <a:path w="46" h="99">
                    <a:moveTo>
                      <a:pt x="12" y="7"/>
                    </a:moveTo>
                    <a:lnTo>
                      <a:pt x="31" y="0"/>
                    </a:lnTo>
                    <a:lnTo>
                      <a:pt x="31" y="22"/>
                    </a:lnTo>
                    <a:lnTo>
                      <a:pt x="46" y="22"/>
                    </a:lnTo>
                    <a:lnTo>
                      <a:pt x="46" y="36"/>
                    </a:lnTo>
                    <a:lnTo>
                      <a:pt x="31" y="36"/>
                    </a:lnTo>
                    <a:lnTo>
                      <a:pt x="31" y="75"/>
                    </a:lnTo>
                    <a:lnTo>
                      <a:pt x="31" y="80"/>
                    </a:lnTo>
                    <a:lnTo>
                      <a:pt x="33" y="82"/>
                    </a:lnTo>
                    <a:lnTo>
                      <a:pt x="36" y="84"/>
                    </a:lnTo>
                    <a:lnTo>
                      <a:pt x="39" y="85"/>
                    </a:lnTo>
                    <a:lnTo>
                      <a:pt x="43" y="84"/>
                    </a:lnTo>
                    <a:lnTo>
                      <a:pt x="46" y="84"/>
                    </a:lnTo>
                    <a:lnTo>
                      <a:pt x="46" y="96"/>
                    </a:lnTo>
                    <a:lnTo>
                      <a:pt x="41" y="97"/>
                    </a:lnTo>
                    <a:lnTo>
                      <a:pt x="34" y="99"/>
                    </a:lnTo>
                    <a:lnTo>
                      <a:pt x="24" y="97"/>
                    </a:lnTo>
                    <a:lnTo>
                      <a:pt x="19" y="94"/>
                    </a:lnTo>
                    <a:lnTo>
                      <a:pt x="15" y="91"/>
                    </a:lnTo>
                    <a:lnTo>
                      <a:pt x="14" y="87"/>
                    </a:lnTo>
                    <a:lnTo>
                      <a:pt x="14" y="82"/>
                    </a:lnTo>
                    <a:lnTo>
                      <a:pt x="12" y="77"/>
                    </a:lnTo>
                    <a:lnTo>
                      <a:pt x="12" y="36"/>
                    </a:lnTo>
                    <a:lnTo>
                      <a:pt x="0" y="36"/>
                    </a:lnTo>
                    <a:lnTo>
                      <a:pt x="0" y="22"/>
                    </a:lnTo>
                    <a:lnTo>
                      <a:pt x="12" y="22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338" name="Freeform 66"/>
              <p:cNvSpPr>
                <a:spLocks noEditPoints="1"/>
              </p:cNvSpPr>
              <p:nvPr/>
            </p:nvSpPr>
            <p:spPr bwMode="auto">
              <a:xfrm>
                <a:off x="1920" y="245"/>
                <a:ext cx="61" cy="108"/>
              </a:xfrm>
              <a:custGeom>
                <a:avLst/>
                <a:gdLst/>
                <a:ahLst/>
                <a:cxnLst>
                  <a:cxn ang="0">
                    <a:pos x="56" y="103"/>
                  </a:cxn>
                  <a:cxn ang="0">
                    <a:pos x="48" y="106"/>
                  </a:cxn>
                  <a:cxn ang="0">
                    <a:pos x="34" y="108"/>
                  </a:cxn>
                  <a:cxn ang="0">
                    <a:pos x="25" y="106"/>
                  </a:cxn>
                  <a:cxn ang="0">
                    <a:pos x="18" y="105"/>
                  </a:cxn>
                  <a:cxn ang="0">
                    <a:pos x="12" y="101"/>
                  </a:cxn>
                  <a:cxn ang="0">
                    <a:pos x="6" y="96"/>
                  </a:cxn>
                  <a:cxn ang="0">
                    <a:pos x="3" y="91"/>
                  </a:cxn>
                  <a:cxn ang="0">
                    <a:pos x="1" y="84"/>
                  </a:cxn>
                  <a:cxn ang="0">
                    <a:pos x="0" y="77"/>
                  </a:cxn>
                  <a:cxn ang="0">
                    <a:pos x="0" y="70"/>
                  </a:cxn>
                  <a:cxn ang="0">
                    <a:pos x="0" y="62"/>
                  </a:cxn>
                  <a:cxn ang="0">
                    <a:pos x="1" y="53"/>
                  </a:cxn>
                  <a:cxn ang="0">
                    <a:pos x="3" y="46"/>
                  </a:cxn>
                  <a:cxn ang="0">
                    <a:pos x="6" y="41"/>
                  </a:cxn>
                  <a:cxn ang="0">
                    <a:pos x="12" y="36"/>
                  </a:cxn>
                  <a:cxn ang="0">
                    <a:pos x="17" y="33"/>
                  </a:cxn>
                  <a:cxn ang="0">
                    <a:pos x="24" y="31"/>
                  </a:cxn>
                  <a:cxn ang="0">
                    <a:pos x="30" y="29"/>
                  </a:cxn>
                  <a:cxn ang="0">
                    <a:pos x="36" y="29"/>
                  </a:cxn>
                  <a:cxn ang="0">
                    <a:pos x="42" y="31"/>
                  </a:cxn>
                  <a:cxn ang="0">
                    <a:pos x="48" y="34"/>
                  </a:cxn>
                  <a:cxn ang="0">
                    <a:pos x="51" y="38"/>
                  </a:cxn>
                  <a:cxn ang="0">
                    <a:pos x="56" y="43"/>
                  </a:cxn>
                  <a:cxn ang="0">
                    <a:pos x="58" y="50"/>
                  </a:cxn>
                  <a:cxn ang="0">
                    <a:pos x="60" y="60"/>
                  </a:cxn>
                  <a:cxn ang="0">
                    <a:pos x="61" y="70"/>
                  </a:cxn>
                  <a:cxn ang="0">
                    <a:pos x="61" y="74"/>
                  </a:cxn>
                  <a:cxn ang="0">
                    <a:pos x="17" y="74"/>
                  </a:cxn>
                  <a:cxn ang="0">
                    <a:pos x="18" y="82"/>
                  </a:cxn>
                  <a:cxn ang="0">
                    <a:pos x="20" y="89"/>
                  </a:cxn>
                  <a:cxn ang="0">
                    <a:pos x="24" y="91"/>
                  </a:cxn>
                  <a:cxn ang="0">
                    <a:pos x="27" y="93"/>
                  </a:cxn>
                  <a:cxn ang="0">
                    <a:pos x="30" y="94"/>
                  </a:cxn>
                  <a:cxn ang="0">
                    <a:pos x="36" y="94"/>
                  </a:cxn>
                  <a:cxn ang="0">
                    <a:pos x="44" y="94"/>
                  </a:cxn>
                  <a:cxn ang="0">
                    <a:pos x="49" y="93"/>
                  </a:cxn>
                  <a:cxn ang="0">
                    <a:pos x="53" y="91"/>
                  </a:cxn>
                  <a:cxn ang="0">
                    <a:pos x="56" y="89"/>
                  </a:cxn>
                  <a:cxn ang="0">
                    <a:pos x="56" y="103"/>
                  </a:cxn>
                  <a:cxn ang="0">
                    <a:pos x="42" y="62"/>
                  </a:cxn>
                  <a:cxn ang="0">
                    <a:pos x="42" y="53"/>
                  </a:cxn>
                  <a:cxn ang="0">
                    <a:pos x="39" y="46"/>
                  </a:cxn>
                  <a:cxn ang="0">
                    <a:pos x="36" y="43"/>
                  </a:cxn>
                  <a:cxn ang="0">
                    <a:pos x="30" y="41"/>
                  </a:cxn>
                  <a:cxn ang="0">
                    <a:pos x="27" y="43"/>
                  </a:cxn>
                  <a:cxn ang="0">
                    <a:pos x="24" y="43"/>
                  </a:cxn>
                  <a:cxn ang="0">
                    <a:pos x="22" y="45"/>
                  </a:cxn>
                  <a:cxn ang="0">
                    <a:pos x="20" y="48"/>
                  </a:cxn>
                  <a:cxn ang="0">
                    <a:pos x="17" y="55"/>
                  </a:cxn>
                  <a:cxn ang="0">
                    <a:pos x="17" y="62"/>
                  </a:cxn>
                  <a:cxn ang="0">
                    <a:pos x="42" y="62"/>
                  </a:cxn>
                  <a:cxn ang="0">
                    <a:pos x="30" y="0"/>
                  </a:cxn>
                  <a:cxn ang="0">
                    <a:pos x="48" y="0"/>
                  </a:cxn>
                  <a:cxn ang="0">
                    <a:pos x="32" y="22"/>
                  </a:cxn>
                  <a:cxn ang="0">
                    <a:pos x="20" y="22"/>
                  </a:cxn>
                  <a:cxn ang="0">
                    <a:pos x="30" y="0"/>
                  </a:cxn>
                  <a:cxn ang="0">
                    <a:pos x="42" y="62"/>
                  </a:cxn>
                </a:cxnLst>
                <a:rect l="0" t="0" r="r" b="b"/>
                <a:pathLst>
                  <a:path w="61" h="108">
                    <a:moveTo>
                      <a:pt x="56" y="103"/>
                    </a:moveTo>
                    <a:lnTo>
                      <a:pt x="48" y="106"/>
                    </a:lnTo>
                    <a:lnTo>
                      <a:pt x="34" y="108"/>
                    </a:lnTo>
                    <a:lnTo>
                      <a:pt x="25" y="106"/>
                    </a:lnTo>
                    <a:lnTo>
                      <a:pt x="18" y="105"/>
                    </a:lnTo>
                    <a:lnTo>
                      <a:pt x="12" y="101"/>
                    </a:lnTo>
                    <a:lnTo>
                      <a:pt x="6" y="96"/>
                    </a:lnTo>
                    <a:lnTo>
                      <a:pt x="3" y="91"/>
                    </a:lnTo>
                    <a:lnTo>
                      <a:pt x="1" y="84"/>
                    </a:lnTo>
                    <a:lnTo>
                      <a:pt x="0" y="77"/>
                    </a:lnTo>
                    <a:lnTo>
                      <a:pt x="0" y="70"/>
                    </a:lnTo>
                    <a:lnTo>
                      <a:pt x="0" y="62"/>
                    </a:lnTo>
                    <a:lnTo>
                      <a:pt x="1" y="53"/>
                    </a:lnTo>
                    <a:lnTo>
                      <a:pt x="3" y="46"/>
                    </a:lnTo>
                    <a:lnTo>
                      <a:pt x="6" y="41"/>
                    </a:lnTo>
                    <a:lnTo>
                      <a:pt x="12" y="36"/>
                    </a:lnTo>
                    <a:lnTo>
                      <a:pt x="17" y="33"/>
                    </a:lnTo>
                    <a:lnTo>
                      <a:pt x="24" y="31"/>
                    </a:lnTo>
                    <a:lnTo>
                      <a:pt x="30" y="29"/>
                    </a:lnTo>
                    <a:lnTo>
                      <a:pt x="36" y="29"/>
                    </a:lnTo>
                    <a:lnTo>
                      <a:pt x="42" y="31"/>
                    </a:lnTo>
                    <a:lnTo>
                      <a:pt x="48" y="34"/>
                    </a:lnTo>
                    <a:lnTo>
                      <a:pt x="51" y="38"/>
                    </a:lnTo>
                    <a:lnTo>
                      <a:pt x="56" y="43"/>
                    </a:lnTo>
                    <a:lnTo>
                      <a:pt x="58" y="50"/>
                    </a:lnTo>
                    <a:lnTo>
                      <a:pt x="60" y="60"/>
                    </a:lnTo>
                    <a:lnTo>
                      <a:pt x="61" y="70"/>
                    </a:lnTo>
                    <a:lnTo>
                      <a:pt x="61" y="74"/>
                    </a:lnTo>
                    <a:lnTo>
                      <a:pt x="17" y="74"/>
                    </a:lnTo>
                    <a:lnTo>
                      <a:pt x="18" y="82"/>
                    </a:lnTo>
                    <a:lnTo>
                      <a:pt x="20" y="89"/>
                    </a:lnTo>
                    <a:lnTo>
                      <a:pt x="24" y="91"/>
                    </a:lnTo>
                    <a:lnTo>
                      <a:pt x="27" y="93"/>
                    </a:lnTo>
                    <a:lnTo>
                      <a:pt x="30" y="94"/>
                    </a:lnTo>
                    <a:lnTo>
                      <a:pt x="36" y="94"/>
                    </a:lnTo>
                    <a:lnTo>
                      <a:pt x="44" y="94"/>
                    </a:lnTo>
                    <a:lnTo>
                      <a:pt x="49" y="93"/>
                    </a:lnTo>
                    <a:lnTo>
                      <a:pt x="53" y="91"/>
                    </a:lnTo>
                    <a:lnTo>
                      <a:pt x="56" y="89"/>
                    </a:lnTo>
                    <a:lnTo>
                      <a:pt x="56" y="103"/>
                    </a:lnTo>
                    <a:close/>
                    <a:moveTo>
                      <a:pt x="42" y="62"/>
                    </a:moveTo>
                    <a:lnTo>
                      <a:pt x="42" y="53"/>
                    </a:lnTo>
                    <a:lnTo>
                      <a:pt x="39" y="46"/>
                    </a:lnTo>
                    <a:lnTo>
                      <a:pt x="36" y="43"/>
                    </a:lnTo>
                    <a:lnTo>
                      <a:pt x="30" y="41"/>
                    </a:lnTo>
                    <a:lnTo>
                      <a:pt x="27" y="43"/>
                    </a:lnTo>
                    <a:lnTo>
                      <a:pt x="24" y="43"/>
                    </a:lnTo>
                    <a:lnTo>
                      <a:pt x="22" y="45"/>
                    </a:lnTo>
                    <a:lnTo>
                      <a:pt x="20" y="48"/>
                    </a:lnTo>
                    <a:lnTo>
                      <a:pt x="17" y="55"/>
                    </a:lnTo>
                    <a:lnTo>
                      <a:pt x="17" y="62"/>
                    </a:lnTo>
                    <a:lnTo>
                      <a:pt x="42" y="62"/>
                    </a:lnTo>
                    <a:lnTo>
                      <a:pt x="30" y="0"/>
                    </a:lnTo>
                    <a:lnTo>
                      <a:pt x="48" y="0"/>
                    </a:lnTo>
                    <a:lnTo>
                      <a:pt x="32" y="22"/>
                    </a:lnTo>
                    <a:lnTo>
                      <a:pt x="20" y="22"/>
                    </a:lnTo>
                    <a:lnTo>
                      <a:pt x="30" y="0"/>
                    </a:lnTo>
                    <a:lnTo>
                      <a:pt x="42" y="6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339" name="Freeform 67"/>
              <p:cNvSpPr>
                <a:spLocks/>
              </p:cNvSpPr>
              <p:nvPr/>
            </p:nvSpPr>
            <p:spPr bwMode="auto">
              <a:xfrm>
                <a:off x="1995" y="274"/>
                <a:ext cx="39" cy="77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7"/>
                  </a:cxn>
                  <a:cxn ang="0">
                    <a:pos x="0" y="2"/>
                  </a:cxn>
                  <a:cxn ang="0">
                    <a:pos x="17" y="2"/>
                  </a:cxn>
                  <a:cxn ang="0">
                    <a:pos x="17" y="9"/>
                  </a:cxn>
                  <a:cxn ang="0">
                    <a:pos x="17" y="16"/>
                  </a:cxn>
                  <a:cxn ang="0">
                    <a:pos x="17" y="16"/>
                  </a:cxn>
                  <a:cxn ang="0">
                    <a:pos x="20" y="11"/>
                  </a:cxn>
                  <a:cxn ang="0">
                    <a:pos x="24" y="5"/>
                  </a:cxn>
                  <a:cxn ang="0">
                    <a:pos x="29" y="2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9" y="0"/>
                  </a:cxn>
                  <a:cxn ang="0">
                    <a:pos x="39" y="17"/>
                  </a:cxn>
                  <a:cxn ang="0">
                    <a:pos x="38" y="17"/>
                  </a:cxn>
                  <a:cxn ang="0">
                    <a:pos x="34" y="17"/>
                  </a:cxn>
                  <a:cxn ang="0">
                    <a:pos x="29" y="17"/>
                  </a:cxn>
                  <a:cxn ang="0">
                    <a:pos x="24" y="21"/>
                  </a:cxn>
                  <a:cxn ang="0">
                    <a:pos x="20" y="28"/>
                  </a:cxn>
                  <a:cxn ang="0">
                    <a:pos x="19" y="36"/>
                  </a:cxn>
                  <a:cxn ang="0">
                    <a:pos x="19" y="77"/>
                  </a:cxn>
                  <a:cxn ang="0">
                    <a:pos x="0" y="77"/>
                  </a:cxn>
                  <a:cxn ang="0">
                    <a:pos x="0" y="14"/>
                  </a:cxn>
                </a:cxnLst>
                <a:rect l="0" t="0" r="r" b="b"/>
                <a:pathLst>
                  <a:path w="39" h="77">
                    <a:moveTo>
                      <a:pt x="0" y="14"/>
                    </a:moveTo>
                    <a:lnTo>
                      <a:pt x="0" y="7"/>
                    </a:lnTo>
                    <a:lnTo>
                      <a:pt x="0" y="2"/>
                    </a:lnTo>
                    <a:lnTo>
                      <a:pt x="17" y="2"/>
                    </a:lnTo>
                    <a:lnTo>
                      <a:pt x="17" y="9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20" y="11"/>
                    </a:lnTo>
                    <a:lnTo>
                      <a:pt x="24" y="5"/>
                    </a:lnTo>
                    <a:lnTo>
                      <a:pt x="29" y="2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39" y="17"/>
                    </a:lnTo>
                    <a:lnTo>
                      <a:pt x="38" y="17"/>
                    </a:lnTo>
                    <a:lnTo>
                      <a:pt x="34" y="17"/>
                    </a:lnTo>
                    <a:lnTo>
                      <a:pt x="29" y="17"/>
                    </a:lnTo>
                    <a:lnTo>
                      <a:pt x="24" y="21"/>
                    </a:lnTo>
                    <a:lnTo>
                      <a:pt x="20" y="28"/>
                    </a:lnTo>
                    <a:lnTo>
                      <a:pt x="19" y="36"/>
                    </a:lnTo>
                    <a:lnTo>
                      <a:pt x="19" y="77"/>
                    </a:lnTo>
                    <a:lnTo>
                      <a:pt x="0" y="77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340" name="Freeform 68"/>
              <p:cNvSpPr>
                <a:spLocks noEditPoints="1"/>
              </p:cNvSpPr>
              <p:nvPr/>
            </p:nvSpPr>
            <p:spPr bwMode="auto">
              <a:xfrm>
                <a:off x="2048" y="243"/>
                <a:ext cx="19" cy="1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0"/>
                  </a:cxn>
                  <a:cxn ang="0">
                    <a:pos x="19" y="18"/>
                  </a:cxn>
                  <a:cxn ang="0">
                    <a:pos x="0" y="18"/>
                  </a:cxn>
                  <a:cxn ang="0">
                    <a:pos x="0" y="0"/>
                  </a:cxn>
                  <a:cxn ang="0">
                    <a:pos x="0" y="33"/>
                  </a:cxn>
                  <a:cxn ang="0">
                    <a:pos x="19" y="33"/>
                  </a:cxn>
                  <a:cxn ang="0">
                    <a:pos x="19" y="108"/>
                  </a:cxn>
                  <a:cxn ang="0">
                    <a:pos x="0" y="108"/>
                  </a:cxn>
                  <a:cxn ang="0">
                    <a:pos x="0" y="33"/>
                  </a:cxn>
                </a:cxnLst>
                <a:rect l="0" t="0" r="r" b="b"/>
                <a:pathLst>
                  <a:path w="19" h="108">
                    <a:moveTo>
                      <a:pt x="0" y="0"/>
                    </a:moveTo>
                    <a:lnTo>
                      <a:pt x="19" y="0"/>
                    </a:lnTo>
                    <a:lnTo>
                      <a:pt x="19" y="18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  <a:moveTo>
                      <a:pt x="0" y="33"/>
                    </a:moveTo>
                    <a:lnTo>
                      <a:pt x="19" y="33"/>
                    </a:lnTo>
                    <a:lnTo>
                      <a:pt x="19" y="108"/>
                    </a:lnTo>
                    <a:lnTo>
                      <a:pt x="0" y="108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341" name="Freeform 69"/>
              <p:cNvSpPr>
                <a:spLocks noEditPoints="1"/>
              </p:cNvSpPr>
              <p:nvPr/>
            </p:nvSpPr>
            <p:spPr bwMode="auto">
              <a:xfrm>
                <a:off x="2084" y="274"/>
                <a:ext cx="67" cy="79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39" y="0"/>
                  </a:cxn>
                  <a:cxn ang="0">
                    <a:pos x="45" y="2"/>
                  </a:cxn>
                  <a:cxn ang="0">
                    <a:pos x="50" y="4"/>
                  </a:cxn>
                  <a:cxn ang="0">
                    <a:pos x="55" y="9"/>
                  </a:cxn>
                  <a:cxn ang="0">
                    <a:pos x="60" y="14"/>
                  </a:cxn>
                  <a:cxn ang="0">
                    <a:pos x="63" y="21"/>
                  </a:cxn>
                  <a:cxn ang="0">
                    <a:pos x="65" y="29"/>
                  </a:cxn>
                  <a:cxn ang="0">
                    <a:pos x="67" y="40"/>
                  </a:cxn>
                  <a:cxn ang="0">
                    <a:pos x="65" y="50"/>
                  </a:cxn>
                  <a:cxn ang="0">
                    <a:pos x="63" y="59"/>
                  </a:cxn>
                  <a:cxn ang="0">
                    <a:pos x="60" y="65"/>
                  </a:cxn>
                  <a:cxn ang="0">
                    <a:pos x="55" y="71"/>
                  </a:cxn>
                  <a:cxn ang="0">
                    <a:pos x="50" y="76"/>
                  </a:cxn>
                  <a:cxn ang="0">
                    <a:pos x="45" y="77"/>
                  </a:cxn>
                  <a:cxn ang="0">
                    <a:pos x="39" y="79"/>
                  </a:cxn>
                  <a:cxn ang="0">
                    <a:pos x="33" y="79"/>
                  </a:cxn>
                  <a:cxn ang="0">
                    <a:pos x="27" y="79"/>
                  </a:cxn>
                  <a:cxn ang="0">
                    <a:pos x="21" y="77"/>
                  </a:cxn>
                  <a:cxn ang="0">
                    <a:pos x="15" y="76"/>
                  </a:cxn>
                  <a:cxn ang="0">
                    <a:pos x="10" y="71"/>
                  </a:cxn>
                  <a:cxn ang="0">
                    <a:pos x="5" y="65"/>
                  </a:cxn>
                  <a:cxn ang="0">
                    <a:pos x="2" y="59"/>
                  </a:cxn>
                  <a:cxn ang="0">
                    <a:pos x="0" y="50"/>
                  </a:cxn>
                  <a:cxn ang="0">
                    <a:pos x="0" y="40"/>
                  </a:cxn>
                  <a:cxn ang="0">
                    <a:pos x="0" y="29"/>
                  </a:cxn>
                  <a:cxn ang="0">
                    <a:pos x="2" y="21"/>
                  </a:cxn>
                  <a:cxn ang="0">
                    <a:pos x="5" y="14"/>
                  </a:cxn>
                  <a:cxn ang="0">
                    <a:pos x="10" y="9"/>
                  </a:cxn>
                  <a:cxn ang="0">
                    <a:pos x="15" y="4"/>
                  </a:cxn>
                  <a:cxn ang="0">
                    <a:pos x="21" y="2"/>
                  </a:cxn>
                  <a:cxn ang="0">
                    <a:pos x="27" y="0"/>
                  </a:cxn>
                  <a:cxn ang="0">
                    <a:pos x="33" y="0"/>
                  </a:cxn>
                  <a:cxn ang="0">
                    <a:pos x="33" y="65"/>
                  </a:cxn>
                  <a:cxn ang="0">
                    <a:pos x="38" y="65"/>
                  </a:cxn>
                  <a:cxn ang="0">
                    <a:pos x="41" y="64"/>
                  </a:cxn>
                  <a:cxn ang="0">
                    <a:pos x="43" y="60"/>
                  </a:cxn>
                  <a:cxn ang="0">
                    <a:pos x="45" y="57"/>
                  </a:cxn>
                  <a:cxn ang="0">
                    <a:pos x="46" y="48"/>
                  </a:cxn>
                  <a:cxn ang="0">
                    <a:pos x="48" y="40"/>
                  </a:cxn>
                  <a:cxn ang="0">
                    <a:pos x="46" y="29"/>
                  </a:cxn>
                  <a:cxn ang="0">
                    <a:pos x="45" y="21"/>
                  </a:cxn>
                  <a:cxn ang="0">
                    <a:pos x="43" y="19"/>
                  </a:cxn>
                  <a:cxn ang="0">
                    <a:pos x="41" y="16"/>
                  </a:cxn>
                  <a:cxn ang="0">
                    <a:pos x="38" y="14"/>
                  </a:cxn>
                  <a:cxn ang="0">
                    <a:pos x="33" y="14"/>
                  </a:cxn>
                  <a:cxn ang="0">
                    <a:pos x="29" y="14"/>
                  </a:cxn>
                  <a:cxn ang="0">
                    <a:pos x="26" y="16"/>
                  </a:cxn>
                  <a:cxn ang="0">
                    <a:pos x="24" y="19"/>
                  </a:cxn>
                  <a:cxn ang="0">
                    <a:pos x="21" y="21"/>
                  </a:cxn>
                  <a:cxn ang="0">
                    <a:pos x="19" y="29"/>
                  </a:cxn>
                  <a:cxn ang="0">
                    <a:pos x="19" y="40"/>
                  </a:cxn>
                  <a:cxn ang="0">
                    <a:pos x="19" y="48"/>
                  </a:cxn>
                  <a:cxn ang="0">
                    <a:pos x="21" y="57"/>
                  </a:cxn>
                  <a:cxn ang="0">
                    <a:pos x="24" y="60"/>
                  </a:cxn>
                  <a:cxn ang="0">
                    <a:pos x="26" y="64"/>
                  </a:cxn>
                  <a:cxn ang="0">
                    <a:pos x="29" y="65"/>
                  </a:cxn>
                  <a:cxn ang="0">
                    <a:pos x="33" y="65"/>
                  </a:cxn>
                </a:cxnLst>
                <a:rect l="0" t="0" r="r" b="b"/>
                <a:pathLst>
                  <a:path w="67" h="79">
                    <a:moveTo>
                      <a:pt x="33" y="0"/>
                    </a:moveTo>
                    <a:lnTo>
                      <a:pt x="39" y="0"/>
                    </a:lnTo>
                    <a:lnTo>
                      <a:pt x="45" y="2"/>
                    </a:lnTo>
                    <a:lnTo>
                      <a:pt x="50" y="4"/>
                    </a:lnTo>
                    <a:lnTo>
                      <a:pt x="55" y="9"/>
                    </a:lnTo>
                    <a:lnTo>
                      <a:pt x="60" y="14"/>
                    </a:lnTo>
                    <a:lnTo>
                      <a:pt x="63" y="21"/>
                    </a:lnTo>
                    <a:lnTo>
                      <a:pt x="65" y="29"/>
                    </a:lnTo>
                    <a:lnTo>
                      <a:pt x="67" y="40"/>
                    </a:lnTo>
                    <a:lnTo>
                      <a:pt x="65" y="50"/>
                    </a:lnTo>
                    <a:lnTo>
                      <a:pt x="63" y="59"/>
                    </a:lnTo>
                    <a:lnTo>
                      <a:pt x="60" y="65"/>
                    </a:lnTo>
                    <a:lnTo>
                      <a:pt x="55" y="71"/>
                    </a:lnTo>
                    <a:lnTo>
                      <a:pt x="50" y="76"/>
                    </a:lnTo>
                    <a:lnTo>
                      <a:pt x="45" y="77"/>
                    </a:lnTo>
                    <a:lnTo>
                      <a:pt x="39" y="79"/>
                    </a:lnTo>
                    <a:lnTo>
                      <a:pt x="33" y="79"/>
                    </a:lnTo>
                    <a:lnTo>
                      <a:pt x="27" y="79"/>
                    </a:lnTo>
                    <a:lnTo>
                      <a:pt x="21" y="77"/>
                    </a:lnTo>
                    <a:lnTo>
                      <a:pt x="15" y="76"/>
                    </a:lnTo>
                    <a:lnTo>
                      <a:pt x="10" y="71"/>
                    </a:lnTo>
                    <a:lnTo>
                      <a:pt x="5" y="65"/>
                    </a:lnTo>
                    <a:lnTo>
                      <a:pt x="2" y="59"/>
                    </a:lnTo>
                    <a:lnTo>
                      <a:pt x="0" y="50"/>
                    </a:lnTo>
                    <a:lnTo>
                      <a:pt x="0" y="40"/>
                    </a:lnTo>
                    <a:lnTo>
                      <a:pt x="0" y="29"/>
                    </a:lnTo>
                    <a:lnTo>
                      <a:pt x="2" y="21"/>
                    </a:lnTo>
                    <a:lnTo>
                      <a:pt x="5" y="14"/>
                    </a:lnTo>
                    <a:lnTo>
                      <a:pt x="10" y="9"/>
                    </a:lnTo>
                    <a:lnTo>
                      <a:pt x="15" y="4"/>
                    </a:lnTo>
                    <a:lnTo>
                      <a:pt x="21" y="2"/>
                    </a:lnTo>
                    <a:lnTo>
                      <a:pt x="27" y="0"/>
                    </a:lnTo>
                    <a:lnTo>
                      <a:pt x="33" y="0"/>
                    </a:lnTo>
                    <a:close/>
                    <a:moveTo>
                      <a:pt x="33" y="65"/>
                    </a:moveTo>
                    <a:lnTo>
                      <a:pt x="38" y="65"/>
                    </a:lnTo>
                    <a:lnTo>
                      <a:pt x="41" y="64"/>
                    </a:lnTo>
                    <a:lnTo>
                      <a:pt x="43" y="60"/>
                    </a:lnTo>
                    <a:lnTo>
                      <a:pt x="45" y="57"/>
                    </a:lnTo>
                    <a:lnTo>
                      <a:pt x="46" y="48"/>
                    </a:lnTo>
                    <a:lnTo>
                      <a:pt x="48" y="40"/>
                    </a:lnTo>
                    <a:lnTo>
                      <a:pt x="46" y="29"/>
                    </a:lnTo>
                    <a:lnTo>
                      <a:pt x="45" y="21"/>
                    </a:lnTo>
                    <a:lnTo>
                      <a:pt x="43" y="19"/>
                    </a:lnTo>
                    <a:lnTo>
                      <a:pt x="41" y="16"/>
                    </a:lnTo>
                    <a:lnTo>
                      <a:pt x="38" y="14"/>
                    </a:lnTo>
                    <a:lnTo>
                      <a:pt x="33" y="14"/>
                    </a:lnTo>
                    <a:lnTo>
                      <a:pt x="29" y="14"/>
                    </a:lnTo>
                    <a:lnTo>
                      <a:pt x="26" y="16"/>
                    </a:lnTo>
                    <a:lnTo>
                      <a:pt x="24" y="19"/>
                    </a:lnTo>
                    <a:lnTo>
                      <a:pt x="21" y="21"/>
                    </a:lnTo>
                    <a:lnTo>
                      <a:pt x="19" y="29"/>
                    </a:lnTo>
                    <a:lnTo>
                      <a:pt x="19" y="40"/>
                    </a:lnTo>
                    <a:lnTo>
                      <a:pt x="19" y="48"/>
                    </a:lnTo>
                    <a:lnTo>
                      <a:pt x="21" y="57"/>
                    </a:lnTo>
                    <a:lnTo>
                      <a:pt x="24" y="60"/>
                    </a:lnTo>
                    <a:lnTo>
                      <a:pt x="26" y="64"/>
                    </a:lnTo>
                    <a:lnTo>
                      <a:pt x="29" y="65"/>
                    </a:lnTo>
                    <a:lnTo>
                      <a:pt x="33" y="6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342" name="Freeform 70"/>
              <p:cNvSpPr>
                <a:spLocks noEditPoints="1"/>
              </p:cNvSpPr>
              <p:nvPr/>
            </p:nvSpPr>
            <p:spPr bwMode="auto">
              <a:xfrm>
                <a:off x="2202" y="240"/>
                <a:ext cx="65" cy="113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64" y="99"/>
                  </a:cxn>
                  <a:cxn ang="0">
                    <a:pos x="64" y="106"/>
                  </a:cxn>
                  <a:cxn ang="0">
                    <a:pos x="65" y="111"/>
                  </a:cxn>
                  <a:cxn ang="0">
                    <a:pos x="48" y="111"/>
                  </a:cxn>
                  <a:cxn ang="0">
                    <a:pos x="47" y="106"/>
                  </a:cxn>
                  <a:cxn ang="0">
                    <a:pos x="47" y="99"/>
                  </a:cxn>
                  <a:cxn ang="0">
                    <a:pos x="47" y="99"/>
                  </a:cxn>
                  <a:cxn ang="0">
                    <a:pos x="43" y="105"/>
                  </a:cxn>
                  <a:cxn ang="0">
                    <a:pos x="40" y="110"/>
                  </a:cxn>
                  <a:cxn ang="0">
                    <a:pos x="35" y="111"/>
                  </a:cxn>
                  <a:cxn ang="0">
                    <a:pos x="26" y="113"/>
                  </a:cxn>
                  <a:cxn ang="0">
                    <a:pos x="19" y="111"/>
                  </a:cxn>
                  <a:cxn ang="0">
                    <a:pos x="14" y="110"/>
                  </a:cxn>
                  <a:cxn ang="0">
                    <a:pos x="9" y="106"/>
                  </a:cxn>
                  <a:cxn ang="0">
                    <a:pos x="5" y="101"/>
                  </a:cxn>
                  <a:cxn ang="0">
                    <a:pos x="4" y="96"/>
                  </a:cxn>
                  <a:cxn ang="0">
                    <a:pos x="0" y="89"/>
                  </a:cxn>
                  <a:cxn ang="0">
                    <a:pos x="0" y="82"/>
                  </a:cxn>
                  <a:cxn ang="0">
                    <a:pos x="0" y="74"/>
                  </a:cxn>
                  <a:cxn ang="0">
                    <a:pos x="0" y="65"/>
                  </a:cxn>
                  <a:cxn ang="0">
                    <a:pos x="2" y="57"/>
                  </a:cxn>
                  <a:cxn ang="0">
                    <a:pos x="4" y="50"/>
                  </a:cxn>
                  <a:cxn ang="0">
                    <a:pos x="7" y="45"/>
                  </a:cxn>
                  <a:cxn ang="0">
                    <a:pos x="11" y="39"/>
                  </a:cxn>
                  <a:cxn ang="0">
                    <a:pos x="14" y="38"/>
                  </a:cxn>
                  <a:cxn ang="0">
                    <a:pos x="19" y="34"/>
                  </a:cxn>
                  <a:cxn ang="0">
                    <a:pos x="26" y="34"/>
                  </a:cxn>
                  <a:cxn ang="0">
                    <a:pos x="33" y="36"/>
                  </a:cxn>
                  <a:cxn ang="0">
                    <a:pos x="38" y="38"/>
                  </a:cxn>
                  <a:cxn ang="0">
                    <a:pos x="43" y="43"/>
                  </a:cxn>
                  <a:cxn ang="0">
                    <a:pos x="45" y="46"/>
                  </a:cxn>
                  <a:cxn ang="0">
                    <a:pos x="47" y="46"/>
                  </a:cxn>
                  <a:cxn ang="0">
                    <a:pos x="47" y="0"/>
                  </a:cxn>
                  <a:cxn ang="0">
                    <a:pos x="64" y="0"/>
                  </a:cxn>
                  <a:cxn ang="0">
                    <a:pos x="31" y="99"/>
                  </a:cxn>
                  <a:cxn ang="0">
                    <a:pos x="35" y="99"/>
                  </a:cxn>
                  <a:cxn ang="0">
                    <a:pos x="38" y="98"/>
                  </a:cxn>
                  <a:cxn ang="0">
                    <a:pos x="41" y="94"/>
                  </a:cxn>
                  <a:cxn ang="0">
                    <a:pos x="43" y="93"/>
                  </a:cxn>
                  <a:cxn ang="0">
                    <a:pos x="45" y="84"/>
                  </a:cxn>
                  <a:cxn ang="0">
                    <a:pos x="47" y="74"/>
                  </a:cxn>
                  <a:cxn ang="0">
                    <a:pos x="45" y="63"/>
                  </a:cxn>
                  <a:cxn ang="0">
                    <a:pos x="43" y="55"/>
                  </a:cxn>
                  <a:cxn ang="0">
                    <a:pos x="40" y="51"/>
                  </a:cxn>
                  <a:cxn ang="0">
                    <a:pos x="38" y="50"/>
                  </a:cxn>
                  <a:cxn ang="0">
                    <a:pos x="35" y="48"/>
                  </a:cxn>
                  <a:cxn ang="0">
                    <a:pos x="31" y="48"/>
                  </a:cxn>
                  <a:cxn ang="0">
                    <a:pos x="28" y="48"/>
                  </a:cxn>
                  <a:cxn ang="0">
                    <a:pos x="26" y="50"/>
                  </a:cxn>
                  <a:cxn ang="0">
                    <a:pos x="23" y="51"/>
                  </a:cxn>
                  <a:cxn ang="0">
                    <a:pos x="21" y="55"/>
                  </a:cxn>
                  <a:cxn ang="0">
                    <a:pos x="19" y="63"/>
                  </a:cxn>
                  <a:cxn ang="0">
                    <a:pos x="17" y="74"/>
                  </a:cxn>
                  <a:cxn ang="0">
                    <a:pos x="19" y="84"/>
                  </a:cxn>
                  <a:cxn ang="0">
                    <a:pos x="21" y="93"/>
                  </a:cxn>
                  <a:cxn ang="0">
                    <a:pos x="23" y="96"/>
                  </a:cxn>
                  <a:cxn ang="0">
                    <a:pos x="24" y="98"/>
                  </a:cxn>
                  <a:cxn ang="0">
                    <a:pos x="28" y="99"/>
                  </a:cxn>
                  <a:cxn ang="0">
                    <a:pos x="31" y="99"/>
                  </a:cxn>
                </a:cxnLst>
                <a:rect l="0" t="0" r="r" b="b"/>
                <a:pathLst>
                  <a:path w="65" h="113">
                    <a:moveTo>
                      <a:pt x="64" y="0"/>
                    </a:moveTo>
                    <a:lnTo>
                      <a:pt x="64" y="99"/>
                    </a:lnTo>
                    <a:lnTo>
                      <a:pt x="64" y="106"/>
                    </a:lnTo>
                    <a:lnTo>
                      <a:pt x="65" y="111"/>
                    </a:lnTo>
                    <a:lnTo>
                      <a:pt x="48" y="111"/>
                    </a:lnTo>
                    <a:lnTo>
                      <a:pt x="47" y="106"/>
                    </a:lnTo>
                    <a:lnTo>
                      <a:pt x="47" y="99"/>
                    </a:lnTo>
                    <a:lnTo>
                      <a:pt x="47" y="99"/>
                    </a:lnTo>
                    <a:lnTo>
                      <a:pt x="43" y="105"/>
                    </a:lnTo>
                    <a:lnTo>
                      <a:pt x="40" y="110"/>
                    </a:lnTo>
                    <a:lnTo>
                      <a:pt x="35" y="111"/>
                    </a:lnTo>
                    <a:lnTo>
                      <a:pt x="26" y="113"/>
                    </a:lnTo>
                    <a:lnTo>
                      <a:pt x="19" y="111"/>
                    </a:lnTo>
                    <a:lnTo>
                      <a:pt x="14" y="110"/>
                    </a:lnTo>
                    <a:lnTo>
                      <a:pt x="9" y="106"/>
                    </a:lnTo>
                    <a:lnTo>
                      <a:pt x="5" y="101"/>
                    </a:lnTo>
                    <a:lnTo>
                      <a:pt x="4" y="96"/>
                    </a:lnTo>
                    <a:lnTo>
                      <a:pt x="0" y="89"/>
                    </a:lnTo>
                    <a:lnTo>
                      <a:pt x="0" y="82"/>
                    </a:lnTo>
                    <a:lnTo>
                      <a:pt x="0" y="74"/>
                    </a:lnTo>
                    <a:lnTo>
                      <a:pt x="0" y="65"/>
                    </a:lnTo>
                    <a:lnTo>
                      <a:pt x="2" y="57"/>
                    </a:lnTo>
                    <a:lnTo>
                      <a:pt x="4" y="50"/>
                    </a:lnTo>
                    <a:lnTo>
                      <a:pt x="7" y="45"/>
                    </a:lnTo>
                    <a:lnTo>
                      <a:pt x="11" y="39"/>
                    </a:lnTo>
                    <a:lnTo>
                      <a:pt x="14" y="38"/>
                    </a:lnTo>
                    <a:lnTo>
                      <a:pt x="19" y="34"/>
                    </a:lnTo>
                    <a:lnTo>
                      <a:pt x="26" y="34"/>
                    </a:lnTo>
                    <a:lnTo>
                      <a:pt x="33" y="36"/>
                    </a:lnTo>
                    <a:lnTo>
                      <a:pt x="38" y="38"/>
                    </a:lnTo>
                    <a:lnTo>
                      <a:pt x="43" y="43"/>
                    </a:lnTo>
                    <a:lnTo>
                      <a:pt x="45" y="46"/>
                    </a:lnTo>
                    <a:lnTo>
                      <a:pt x="47" y="46"/>
                    </a:lnTo>
                    <a:lnTo>
                      <a:pt x="47" y="0"/>
                    </a:lnTo>
                    <a:lnTo>
                      <a:pt x="64" y="0"/>
                    </a:lnTo>
                    <a:close/>
                    <a:moveTo>
                      <a:pt x="31" y="99"/>
                    </a:moveTo>
                    <a:lnTo>
                      <a:pt x="35" y="99"/>
                    </a:lnTo>
                    <a:lnTo>
                      <a:pt x="38" y="98"/>
                    </a:lnTo>
                    <a:lnTo>
                      <a:pt x="41" y="94"/>
                    </a:lnTo>
                    <a:lnTo>
                      <a:pt x="43" y="93"/>
                    </a:lnTo>
                    <a:lnTo>
                      <a:pt x="45" y="84"/>
                    </a:lnTo>
                    <a:lnTo>
                      <a:pt x="47" y="74"/>
                    </a:lnTo>
                    <a:lnTo>
                      <a:pt x="45" y="63"/>
                    </a:lnTo>
                    <a:lnTo>
                      <a:pt x="43" y="55"/>
                    </a:lnTo>
                    <a:lnTo>
                      <a:pt x="40" y="51"/>
                    </a:lnTo>
                    <a:lnTo>
                      <a:pt x="38" y="50"/>
                    </a:lnTo>
                    <a:lnTo>
                      <a:pt x="35" y="48"/>
                    </a:lnTo>
                    <a:lnTo>
                      <a:pt x="31" y="48"/>
                    </a:lnTo>
                    <a:lnTo>
                      <a:pt x="28" y="48"/>
                    </a:lnTo>
                    <a:lnTo>
                      <a:pt x="26" y="50"/>
                    </a:lnTo>
                    <a:lnTo>
                      <a:pt x="23" y="51"/>
                    </a:lnTo>
                    <a:lnTo>
                      <a:pt x="21" y="55"/>
                    </a:lnTo>
                    <a:lnTo>
                      <a:pt x="19" y="63"/>
                    </a:lnTo>
                    <a:lnTo>
                      <a:pt x="17" y="74"/>
                    </a:lnTo>
                    <a:lnTo>
                      <a:pt x="19" y="84"/>
                    </a:lnTo>
                    <a:lnTo>
                      <a:pt x="21" y="93"/>
                    </a:lnTo>
                    <a:lnTo>
                      <a:pt x="23" y="96"/>
                    </a:lnTo>
                    <a:lnTo>
                      <a:pt x="24" y="98"/>
                    </a:lnTo>
                    <a:lnTo>
                      <a:pt x="28" y="99"/>
                    </a:lnTo>
                    <a:lnTo>
                      <a:pt x="31" y="9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343" name="Freeform 71"/>
              <p:cNvSpPr>
                <a:spLocks noEditPoints="1"/>
              </p:cNvSpPr>
              <p:nvPr/>
            </p:nvSpPr>
            <p:spPr bwMode="auto">
              <a:xfrm>
                <a:off x="2279" y="274"/>
                <a:ext cx="62" cy="79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40" y="0"/>
                  </a:cxn>
                  <a:cxn ang="0">
                    <a:pos x="52" y="5"/>
                  </a:cxn>
                  <a:cxn ang="0">
                    <a:pos x="59" y="12"/>
                  </a:cxn>
                  <a:cxn ang="0">
                    <a:pos x="60" y="24"/>
                  </a:cxn>
                  <a:cxn ang="0">
                    <a:pos x="60" y="64"/>
                  </a:cxn>
                  <a:cxn ang="0">
                    <a:pos x="62" y="77"/>
                  </a:cxn>
                  <a:cxn ang="0">
                    <a:pos x="45" y="72"/>
                  </a:cxn>
                  <a:cxn ang="0">
                    <a:pos x="45" y="67"/>
                  </a:cxn>
                  <a:cxn ang="0">
                    <a:pos x="36" y="76"/>
                  </a:cxn>
                  <a:cxn ang="0">
                    <a:pos x="23" y="79"/>
                  </a:cxn>
                  <a:cxn ang="0">
                    <a:pos x="7" y="72"/>
                  </a:cxn>
                  <a:cxn ang="0">
                    <a:pos x="2" y="65"/>
                  </a:cxn>
                  <a:cxn ang="0">
                    <a:pos x="0" y="57"/>
                  </a:cxn>
                  <a:cxn ang="0">
                    <a:pos x="4" y="43"/>
                  </a:cxn>
                  <a:cxn ang="0">
                    <a:pos x="11" y="36"/>
                  </a:cxn>
                  <a:cxn ang="0">
                    <a:pos x="24" y="31"/>
                  </a:cxn>
                  <a:cxn ang="0">
                    <a:pos x="40" y="31"/>
                  </a:cxn>
                  <a:cxn ang="0">
                    <a:pos x="43" y="28"/>
                  </a:cxn>
                  <a:cxn ang="0">
                    <a:pos x="41" y="17"/>
                  </a:cxn>
                  <a:cxn ang="0">
                    <a:pos x="30" y="14"/>
                  </a:cxn>
                  <a:cxn ang="0">
                    <a:pos x="18" y="16"/>
                  </a:cxn>
                  <a:cxn ang="0">
                    <a:pos x="9" y="21"/>
                  </a:cxn>
                  <a:cxn ang="0">
                    <a:pos x="43" y="40"/>
                  </a:cxn>
                  <a:cxn ang="0">
                    <a:pos x="31" y="41"/>
                  </a:cxn>
                  <a:cxn ang="0">
                    <a:pos x="21" y="45"/>
                  </a:cxn>
                  <a:cxn ang="0">
                    <a:pos x="18" y="52"/>
                  </a:cxn>
                  <a:cxn ang="0">
                    <a:pos x="18" y="60"/>
                  </a:cxn>
                  <a:cxn ang="0">
                    <a:pos x="24" y="65"/>
                  </a:cxn>
                  <a:cxn ang="0">
                    <a:pos x="33" y="65"/>
                  </a:cxn>
                  <a:cxn ang="0">
                    <a:pos x="38" y="64"/>
                  </a:cxn>
                  <a:cxn ang="0">
                    <a:pos x="43" y="53"/>
                  </a:cxn>
                  <a:cxn ang="0">
                    <a:pos x="43" y="40"/>
                  </a:cxn>
                </a:cxnLst>
                <a:rect l="0" t="0" r="r" b="b"/>
                <a:pathLst>
                  <a:path w="62" h="79">
                    <a:moveTo>
                      <a:pt x="7" y="5"/>
                    </a:moveTo>
                    <a:lnTo>
                      <a:pt x="18" y="2"/>
                    </a:lnTo>
                    <a:lnTo>
                      <a:pt x="31" y="0"/>
                    </a:lnTo>
                    <a:lnTo>
                      <a:pt x="40" y="0"/>
                    </a:lnTo>
                    <a:lnTo>
                      <a:pt x="47" y="2"/>
                    </a:lnTo>
                    <a:lnTo>
                      <a:pt x="52" y="5"/>
                    </a:lnTo>
                    <a:lnTo>
                      <a:pt x="55" y="9"/>
                    </a:lnTo>
                    <a:lnTo>
                      <a:pt x="59" y="12"/>
                    </a:lnTo>
                    <a:lnTo>
                      <a:pt x="60" y="17"/>
                    </a:lnTo>
                    <a:lnTo>
                      <a:pt x="60" y="24"/>
                    </a:lnTo>
                    <a:lnTo>
                      <a:pt x="60" y="31"/>
                    </a:lnTo>
                    <a:lnTo>
                      <a:pt x="60" y="64"/>
                    </a:lnTo>
                    <a:lnTo>
                      <a:pt x="62" y="72"/>
                    </a:lnTo>
                    <a:lnTo>
                      <a:pt x="62" y="77"/>
                    </a:lnTo>
                    <a:lnTo>
                      <a:pt x="45" y="77"/>
                    </a:lnTo>
                    <a:lnTo>
                      <a:pt x="45" y="72"/>
                    </a:lnTo>
                    <a:lnTo>
                      <a:pt x="45" y="67"/>
                    </a:lnTo>
                    <a:lnTo>
                      <a:pt x="45" y="67"/>
                    </a:lnTo>
                    <a:lnTo>
                      <a:pt x="40" y="72"/>
                    </a:lnTo>
                    <a:lnTo>
                      <a:pt x="36" y="76"/>
                    </a:lnTo>
                    <a:lnTo>
                      <a:pt x="30" y="77"/>
                    </a:lnTo>
                    <a:lnTo>
                      <a:pt x="23" y="79"/>
                    </a:lnTo>
                    <a:lnTo>
                      <a:pt x="14" y="77"/>
                    </a:lnTo>
                    <a:lnTo>
                      <a:pt x="7" y="72"/>
                    </a:lnTo>
                    <a:lnTo>
                      <a:pt x="4" y="71"/>
                    </a:lnTo>
                    <a:lnTo>
                      <a:pt x="2" y="65"/>
                    </a:lnTo>
                    <a:lnTo>
                      <a:pt x="0" y="62"/>
                    </a:lnTo>
                    <a:lnTo>
                      <a:pt x="0" y="57"/>
                    </a:lnTo>
                    <a:lnTo>
                      <a:pt x="0" y="50"/>
                    </a:lnTo>
                    <a:lnTo>
                      <a:pt x="4" y="43"/>
                    </a:lnTo>
                    <a:lnTo>
                      <a:pt x="7" y="40"/>
                    </a:lnTo>
                    <a:lnTo>
                      <a:pt x="11" y="36"/>
                    </a:lnTo>
                    <a:lnTo>
                      <a:pt x="18" y="33"/>
                    </a:lnTo>
                    <a:lnTo>
                      <a:pt x="24" y="31"/>
                    </a:lnTo>
                    <a:lnTo>
                      <a:pt x="31" y="31"/>
                    </a:lnTo>
                    <a:lnTo>
                      <a:pt x="40" y="31"/>
                    </a:lnTo>
                    <a:lnTo>
                      <a:pt x="43" y="31"/>
                    </a:lnTo>
                    <a:lnTo>
                      <a:pt x="43" y="28"/>
                    </a:lnTo>
                    <a:lnTo>
                      <a:pt x="43" y="23"/>
                    </a:lnTo>
                    <a:lnTo>
                      <a:pt x="41" y="17"/>
                    </a:lnTo>
                    <a:lnTo>
                      <a:pt x="36" y="14"/>
                    </a:lnTo>
                    <a:lnTo>
                      <a:pt x="30" y="14"/>
                    </a:lnTo>
                    <a:lnTo>
                      <a:pt x="23" y="14"/>
                    </a:lnTo>
                    <a:lnTo>
                      <a:pt x="18" y="16"/>
                    </a:lnTo>
                    <a:lnTo>
                      <a:pt x="12" y="19"/>
                    </a:lnTo>
                    <a:lnTo>
                      <a:pt x="9" y="21"/>
                    </a:lnTo>
                    <a:lnTo>
                      <a:pt x="7" y="5"/>
                    </a:lnTo>
                    <a:close/>
                    <a:moveTo>
                      <a:pt x="43" y="40"/>
                    </a:moveTo>
                    <a:lnTo>
                      <a:pt x="41" y="40"/>
                    </a:lnTo>
                    <a:lnTo>
                      <a:pt x="31" y="41"/>
                    </a:lnTo>
                    <a:lnTo>
                      <a:pt x="24" y="43"/>
                    </a:lnTo>
                    <a:lnTo>
                      <a:pt x="21" y="45"/>
                    </a:lnTo>
                    <a:lnTo>
                      <a:pt x="19" y="48"/>
                    </a:lnTo>
                    <a:lnTo>
                      <a:pt x="18" y="52"/>
                    </a:lnTo>
                    <a:lnTo>
                      <a:pt x="18" y="55"/>
                    </a:lnTo>
                    <a:lnTo>
                      <a:pt x="18" y="60"/>
                    </a:lnTo>
                    <a:lnTo>
                      <a:pt x="21" y="64"/>
                    </a:lnTo>
                    <a:lnTo>
                      <a:pt x="24" y="65"/>
                    </a:lnTo>
                    <a:lnTo>
                      <a:pt x="30" y="67"/>
                    </a:lnTo>
                    <a:lnTo>
                      <a:pt x="33" y="65"/>
                    </a:lnTo>
                    <a:lnTo>
                      <a:pt x="36" y="65"/>
                    </a:lnTo>
                    <a:lnTo>
                      <a:pt x="38" y="64"/>
                    </a:lnTo>
                    <a:lnTo>
                      <a:pt x="40" y="60"/>
                    </a:lnTo>
                    <a:lnTo>
                      <a:pt x="43" y="53"/>
                    </a:lnTo>
                    <a:lnTo>
                      <a:pt x="43" y="45"/>
                    </a:lnTo>
                    <a:lnTo>
                      <a:pt x="43" y="4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344" name="Freeform 72"/>
              <p:cNvSpPr>
                <a:spLocks noEditPoints="1"/>
              </p:cNvSpPr>
              <p:nvPr/>
            </p:nvSpPr>
            <p:spPr bwMode="auto">
              <a:xfrm>
                <a:off x="2380" y="249"/>
                <a:ext cx="90" cy="102"/>
              </a:xfrm>
              <a:custGeom>
                <a:avLst/>
                <a:gdLst/>
                <a:ahLst/>
                <a:cxnLst>
                  <a:cxn ang="0">
                    <a:pos x="62" y="78"/>
                  </a:cxn>
                  <a:cxn ang="0">
                    <a:pos x="26" y="78"/>
                  </a:cxn>
                  <a:cxn ang="0">
                    <a:pos x="19" y="102"/>
                  </a:cxn>
                  <a:cxn ang="0">
                    <a:pos x="0" y="102"/>
                  </a:cxn>
                  <a:cxn ang="0">
                    <a:pos x="35" y="0"/>
                  </a:cxn>
                  <a:cxn ang="0">
                    <a:pos x="55" y="0"/>
                  </a:cxn>
                  <a:cxn ang="0">
                    <a:pos x="90" y="102"/>
                  </a:cxn>
                  <a:cxn ang="0">
                    <a:pos x="69" y="102"/>
                  </a:cxn>
                  <a:cxn ang="0">
                    <a:pos x="62" y="78"/>
                  </a:cxn>
                  <a:cxn ang="0">
                    <a:pos x="59" y="63"/>
                  </a:cxn>
                  <a:cxn ang="0">
                    <a:pos x="45" y="15"/>
                  </a:cxn>
                  <a:cxn ang="0">
                    <a:pos x="45" y="15"/>
                  </a:cxn>
                  <a:cxn ang="0">
                    <a:pos x="30" y="63"/>
                  </a:cxn>
                  <a:cxn ang="0">
                    <a:pos x="59" y="63"/>
                  </a:cxn>
                </a:cxnLst>
                <a:rect l="0" t="0" r="r" b="b"/>
                <a:pathLst>
                  <a:path w="90" h="102">
                    <a:moveTo>
                      <a:pt x="62" y="78"/>
                    </a:moveTo>
                    <a:lnTo>
                      <a:pt x="26" y="78"/>
                    </a:lnTo>
                    <a:lnTo>
                      <a:pt x="19" y="102"/>
                    </a:lnTo>
                    <a:lnTo>
                      <a:pt x="0" y="102"/>
                    </a:lnTo>
                    <a:lnTo>
                      <a:pt x="35" y="0"/>
                    </a:lnTo>
                    <a:lnTo>
                      <a:pt x="55" y="0"/>
                    </a:lnTo>
                    <a:lnTo>
                      <a:pt x="90" y="102"/>
                    </a:lnTo>
                    <a:lnTo>
                      <a:pt x="69" y="102"/>
                    </a:lnTo>
                    <a:lnTo>
                      <a:pt x="62" y="78"/>
                    </a:lnTo>
                    <a:close/>
                    <a:moveTo>
                      <a:pt x="59" y="63"/>
                    </a:moveTo>
                    <a:lnTo>
                      <a:pt x="45" y="15"/>
                    </a:lnTo>
                    <a:lnTo>
                      <a:pt x="45" y="15"/>
                    </a:lnTo>
                    <a:lnTo>
                      <a:pt x="30" y="63"/>
                    </a:lnTo>
                    <a:lnTo>
                      <a:pt x="59" y="6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345" name="Freeform 73"/>
              <p:cNvSpPr>
                <a:spLocks noEditPoints="1"/>
              </p:cNvSpPr>
              <p:nvPr/>
            </p:nvSpPr>
            <p:spPr bwMode="auto">
              <a:xfrm>
                <a:off x="2476" y="274"/>
                <a:ext cx="66" cy="110"/>
              </a:xfrm>
              <a:custGeom>
                <a:avLst/>
                <a:gdLst/>
                <a:ahLst/>
                <a:cxnLst>
                  <a:cxn ang="0">
                    <a:pos x="14" y="95"/>
                  </a:cxn>
                  <a:cxn ang="0">
                    <a:pos x="33" y="96"/>
                  </a:cxn>
                  <a:cxn ang="0">
                    <a:pos x="42" y="91"/>
                  </a:cxn>
                  <a:cxn ang="0">
                    <a:pos x="47" y="81"/>
                  </a:cxn>
                  <a:cxn ang="0">
                    <a:pos x="47" y="65"/>
                  </a:cxn>
                  <a:cxn ang="0">
                    <a:pos x="43" y="69"/>
                  </a:cxn>
                  <a:cxn ang="0">
                    <a:pos x="35" y="77"/>
                  </a:cxn>
                  <a:cxn ang="0">
                    <a:pos x="23" y="77"/>
                  </a:cxn>
                  <a:cxn ang="0">
                    <a:pos x="14" y="74"/>
                  </a:cxn>
                  <a:cxn ang="0">
                    <a:pos x="6" y="65"/>
                  </a:cxn>
                  <a:cxn ang="0">
                    <a:pos x="0" y="50"/>
                  </a:cxn>
                  <a:cxn ang="0">
                    <a:pos x="0" y="33"/>
                  </a:cxn>
                  <a:cxn ang="0">
                    <a:pos x="4" y="17"/>
                  </a:cxn>
                  <a:cxn ang="0">
                    <a:pos x="11" y="7"/>
                  </a:cxn>
                  <a:cxn ang="0">
                    <a:pos x="21" y="2"/>
                  </a:cxn>
                  <a:cxn ang="0">
                    <a:pos x="35" y="2"/>
                  </a:cxn>
                  <a:cxn ang="0">
                    <a:pos x="45" y="9"/>
                  </a:cxn>
                  <a:cxn ang="0">
                    <a:pos x="48" y="14"/>
                  </a:cxn>
                  <a:cxn ang="0">
                    <a:pos x="48" y="2"/>
                  </a:cxn>
                  <a:cxn ang="0">
                    <a:pos x="66" y="7"/>
                  </a:cxn>
                  <a:cxn ang="0">
                    <a:pos x="64" y="71"/>
                  </a:cxn>
                  <a:cxn ang="0">
                    <a:pos x="64" y="86"/>
                  </a:cxn>
                  <a:cxn ang="0">
                    <a:pos x="57" y="100"/>
                  </a:cxn>
                  <a:cxn ang="0">
                    <a:pos x="47" y="108"/>
                  </a:cxn>
                  <a:cxn ang="0">
                    <a:pos x="30" y="110"/>
                  </a:cxn>
                  <a:cxn ang="0">
                    <a:pos x="4" y="107"/>
                  </a:cxn>
                  <a:cxn ang="0">
                    <a:pos x="31" y="64"/>
                  </a:cxn>
                  <a:cxn ang="0">
                    <a:pos x="38" y="62"/>
                  </a:cxn>
                  <a:cxn ang="0">
                    <a:pos x="43" y="59"/>
                  </a:cxn>
                  <a:cxn ang="0">
                    <a:pos x="47" y="38"/>
                  </a:cxn>
                  <a:cxn ang="0">
                    <a:pos x="43" y="21"/>
                  </a:cxn>
                  <a:cxn ang="0">
                    <a:pos x="31" y="14"/>
                  </a:cxn>
                  <a:cxn ang="0">
                    <a:pos x="26" y="16"/>
                  </a:cxn>
                  <a:cxn ang="0">
                    <a:pos x="21" y="21"/>
                  </a:cxn>
                  <a:cxn ang="0">
                    <a:pos x="19" y="38"/>
                  </a:cxn>
                  <a:cxn ang="0">
                    <a:pos x="23" y="59"/>
                  </a:cxn>
                  <a:cxn ang="0">
                    <a:pos x="31" y="64"/>
                  </a:cxn>
                </a:cxnLst>
                <a:rect l="0" t="0" r="r" b="b"/>
                <a:pathLst>
                  <a:path w="66" h="110">
                    <a:moveTo>
                      <a:pt x="4" y="89"/>
                    </a:moveTo>
                    <a:lnTo>
                      <a:pt x="14" y="95"/>
                    </a:lnTo>
                    <a:lnTo>
                      <a:pt x="26" y="96"/>
                    </a:lnTo>
                    <a:lnTo>
                      <a:pt x="33" y="96"/>
                    </a:lnTo>
                    <a:lnTo>
                      <a:pt x="36" y="95"/>
                    </a:lnTo>
                    <a:lnTo>
                      <a:pt x="42" y="91"/>
                    </a:lnTo>
                    <a:lnTo>
                      <a:pt x="43" y="89"/>
                    </a:lnTo>
                    <a:lnTo>
                      <a:pt x="47" y="81"/>
                    </a:lnTo>
                    <a:lnTo>
                      <a:pt x="47" y="72"/>
                    </a:lnTo>
                    <a:lnTo>
                      <a:pt x="47" y="65"/>
                    </a:lnTo>
                    <a:lnTo>
                      <a:pt x="47" y="65"/>
                    </a:lnTo>
                    <a:lnTo>
                      <a:pt x="43" y="69"/>
                    </a:lnTo>
                    <a:lnTo>
                      <a:pt x="40" y="74"/>
                    </a:lnTo>
                    <a:lnTo>
                      <a:pt x="35" y="77"/>
                    </a:lnTo>
                    <a:lnTo>
                      <a:pt x="26" y="77"/>
                    </a:lnTo>
                    <a:lnTo>
                      <a:pt x="23" y="77"/>
                    </a:lnTo>
                    <a:lnTo>
                      <a:pt x="18" y="76"/>
                    </a:lnTo>
                    <a:lnTo>
                      <a:pt x="14" y="74"/>
                    </a:lnTo>
                    <a:lnTo>
                      <a:pt x="9" y="71"/>
                    </a:lnTo>
                    <a:lnTo>
                      <a:pt x="6" y="65"/>
                    </a:lnTo>
                    <a:lnTo>
                      <a:pt x="2" y="59"/>
                    </a:lnTo>
                    <a:lnTo>
                      <a:pt x="0" y="50"/>
                    </a:lnTo>
                    <a:lnTo>
                      <a:pt x="0" y="40"/>
                    </a:lnTo>
                    <a:lnTo>
                      <a:pt x="0" y="33"/>
                    </a:lnTo>
                    <a:lnTo>
                      <a:pt x="2" y="24"/>
                    </a:lnTo>
                    <a:lnTo>
                      <a:pt x="4" y="17"/>
                    </a:lnTo>
                    <a:lnTo>
                      <a:pt x="6" y="12"/>
                    </a:lnTo>
                    <a:lnTo>
                      <a:pt x="11" y="7"/>
                    </a:lnTo>
                    <a:lnTo>
                      <a:pt x="14" y="4"/>
                    </a:lnTo>
                    <a:lnTo>
                      <a:pt x="21" y="2"/>
                    </a:lnTo>
                    <a:lnTo>
                      <a:pt x="28" y="0"/>
                    </a:lnTo>
                    <a:lnTo>
                      <a:pt x="35" y="2"/>
                    </a:lnTo>
                    <a:lnTo>
                      <a:pt x="40" y="4"/>
                    </a:lnTo>
                    <a:lnTo>
                      <a:pt x="45" y="9"/>
                    </a:lnTo>
                    <a:lnTo>
                      <a:pt x="47" y="14"/>
                    </a:lnTo>
                    <a:lnTo>
                      <a:pt x="48" y="14"/>
                    </a:lnTo>
                    <a:lnTo>
                      <a:pt x="48" y="7"/>
                    </a:lnTo>
                    <a:lnTo>
                      <a:pt x="48" y="2"/>
                    </a:lnTo>
                    <a:lnTo>
                      <a:pt x="66" y="2"/>
                    </a:lnTo>
                    <a:lnTo>
                      <a:pt x="66" y="7"/>
                    </a:lnTo>
                    <a:lnTo>
                      <a:pt x="64" y="14"/>
                    </a:lnTo>
                    <a:lnTo>
                      <a:pt x="64" y="71"/>
                    </a:lnTo>
                    <a:lnTo>
                      <a:pt x="64" y="79"/>
                    </a:lnTo>
                    <a:lnTo>
                      <a:pt x="64" y="86"/>
                    </a:lnTo>
                    <a:lnTo>
                      <a:pt x="60" y="93"/>
                    </a:lnTo>
                    <a:lnTo>
                      <a:pt x="57" y="100"/>
                    </a:lnTo>
                    <a:lnTo>
                      <a:pt x="54" y="103"/>
                    </a:lnTo>
                    <a:lnTo>
                      <a:pt x="47" y="108"/>
                    </a:lnTo>
                    <a:lnTo>
                      <a:pt x="40" y="110"/>
                    </a:lnTo>
                    <a:lnTo>
                      <a:pt x="30" y="110"/>
                    </a:lnTo>
                    <a:lnTo>
                      <a:pt x="14" y="108"/>
                    </a:lnTo>
                    <a:lnTo>
                      <a:pt x="4" y="107"/>
                    </a:lnTo>
                    <a:lnTo>
                      <a:pt x="4" y="89"/>
                    </a:lnTo>
                    <a:close/>
                    <a:moveTo>
                      <a:pt x="31" y="64"/>
                    </a:moveTo>
                    <a:lnTo>
                      <a:pt x="35" y="64"/>
                    </a:lnTo>
                    <a:lnTo>
                      <a:pt x="38" y="62"/>
                    </a:lnTo>
                    <a:lnTo>
                      <a:pt x="42" y="60"/>
                    </a:lnTo>
                    <a:lnTo>
                      <a:pt x="43" y="59"/>
                    </a:lnTo>
                    <a:lnTo>
                      <a:pt x="47" y="50"/>
                    </a:lnTo>
                    <a:lnTo>
                      <a:pt x="47" y="38"/>
                    </a:lnTo>
                    <a:lnTo>
                      <a:pt x="45" y="28"/>
                    </a:lnTo>
                    <a:lnTo>
                      <a:pt x="43" y="21"/>
                    </a:lnTo>
                    <a:lnTo>
                      <a:pt x="38" y="16"/>
                    </a:lnTo>
                    <a:lnTo>
                      <a:pt x="31" y="14"/>
                    </a:lnTo>
                    <a:lnTo>
                      <a:pt x="30" y="14"/>
                    </a:lnTo>
                    <a:lnTo>
                      <a:pt x="26" y="16"/>
                    </a:lnTo>
                    <a:lnTo>
                      <a:pt x="24" y="17"/>
                    </a:lnTo>
                    <a:lnTo>
                      <a:pt x="21" y="21"/>
                    </a:lnTo>
                    <a:lnTo>
                      <a:pt x="19" y="28"/>
                    </a:lnTo>
                    <a:lnTo>
                      <a:pt x="19" y="38"/>
                    </a:lnTo>
                    <a:lnTo>
                      <a:pt x="19" y="50"/>
                    </a:lnTo>
                    <a:lnTo>
                      <a:pt x="23" y="59"/>
                    </a:lnTo>
                    <a:lnTo>
                      <a:pt x="26" y="62"/>
                    </a:lnTo>
                    <a:lnTo>
                      <a:pt x="31" y="6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346" name="Freeform 74"/>
              <p:cNvSpPr>
                <a:spLocks/>
              </p:cNvSpPr>
              <p:nvPr/>
            </p:nvSpPr>
            <p:spPr bwMode="auto">
              <a:xfrm>
                <a:off x="2557" y="274"/>
                <a:ext cx="41" cy="77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2" y="7"/>
                  </a:cxn>
                  <a:cxn ang="0">
                    <a:pos x="0" y="2"/>
                  </a:cxn>
                  <a:cxn ang="0">
                    <a:pos x="17" y="2"/>
                  </a:cxn>
                  <a:cxn ang="0">
                    <a:pos x="17" y="9"/>
                  </a:cxn>
                  <a:cxn ang="0">
                    <a:pos x="17" y="16"/>
                  </a:cxn>
                  <a:cxn ang="0">
                    <a:pos x="17" y="16"/>
                  </a:cxn>
                  <a:cxn ang="0">
                    <a:pos x="21" y="11"/>
                  </a:cxn>
                  <a:cxn ang="0">
                    <a:pos x="24" y="5"/>
                  </a:cxn>
                  <a:cxn ang="0">
                    <a:pos x="29" y="2"/>
                  </a:cxn>
                  <a:cxn ang="0">
                    <a:pos x="38" y="0"/>
                  </a:cxn>
                  <a:cxn ang="0">
                    <a:pos x="39" y="0"/>
                  </a:cxn>
                  <a:cxn ang="0">
                    <a:pos x="41" y="0"/>
                  </a:cxn>
                  <a:cxn ang="0">
                    <a:pos x="41" y="17"/>
                  </a:cxn>
                  <a:cxn ang="0">
                    <a:pos x="38" y="17"/>
                  </a:cxn>
                  <a:cxn ang="0">
                    <a:pos x="36" y="17"/>
                  </a:cxn>
                  <a:cxn ang="0">
                    <a:pos x="29" y="17"/>
                  </a:cxn>
                  <a:cxn ang="0">
                    <a:pos x="24" y="21"/>
                  </a:cxn>
                  <a:cxn ang="0">
                    <a:pos x="21" y="28"/>
                  </a:cxn>
                  <a:cxn ang="0">
                    <a:pos x="19" y="36"/>
                  </a:cxn>
                  <a:cxn ang="0">
                    <a:pos x="19" y="77"/>
                  </a:cxn>
                  <a:cxn ang="0">
                    <a:pos x="2" y="77"/>
                  </a:cxn>
                  <a:cxn ang="0">
                    <a:pos x="2" y="14"/>
                  </a:cxn>
                </a:cxnLst>
                <a:rect l="0" t="0" r="r" b="b"/>
                <a:pathLst>
                  <a:path w="41" h="77">
                    <a:moveTo>
                      <a:pt x="2" y="14"/>
                    </a:moveTo>
                    <a:lnTo>
                      <a:pt x="2" y="7"/>
                    </a:lnTo>
                    <a:lnTo>
                      <a:pt x="0" y="2"/>
                    </a:lnTo>
                    <a:lnTo>
                      <a:pt x="17" y="2"/>
                    </a:lnTo>
                    <a:lnTo>
                      <a:pt x="17" y="9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21" y="11"/>
                    </a:lnTo>
                    <a:lnTo>
                      <a:pt x="24" y="5"/>
                    </a:lnTo>
                    <a:lnTo>
                      <a:pt x="29" y="2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1" y="0"/>
                    </a:lnTo>
                    <a:lnTo>
                      <a:pt x="41" y="17"/>
                    </a:lnTo>
                    <a:lnTo>
                      <a:pt x="38" y="17"/>
                    </a:lnTo>
                    <a:lnTo>
                      <a:pt x="36" y="17"/>
                    </a:lnTo>
                    <a:lnTo>
                      <a:pt x="29" y="17"/>
                    </a:lnTo>
                    <a:lnTo>
                      <a:pt x="24" y="21"/>
                    </a:lnTo>
                    <a:lnTo>
                      <a:pt x="21" y="28"/>
                    </a:lnTo>
                    <a:lnTo>
                      <a:pt x="19" y="36"/>
                    </a:lnTo>
                    <a:lnTo>
                      <a:pt x="19" y="77"/>
                    </a:lnTo>
                    <a:lnTo>
                      <a:pt x="2" y="77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347" name="Freeform 75"/>
              <p:cNvSpPr>
                <a:spLocks noEditPoints="1"/>
              </p:cNvSpPr>
              <p:nvPr/>
            </p:nvSpPr>
            <p:spPr bwMode="auto">
              <a:xfrm>
                <a:off x="2612" y="243"/>
                <a:ext cx="19" cy="1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0"/>
                  </a:cxn>
                  <a:cxn ang="0">
                    <a:pos x="19" y="18"/>
                  </a:cxn>
                  <a:cxn ang="0">
                    <a:pos x="0" y="18"/>
                  </a:cxn>
                  <a:cxn ang="0">
                    <a:pos x="0" y="0"/>
                  </a:cxn>
                  <a:cxn ang="0">
                    <a:pos x="0" y="33"/>
                  </a:cxn>
                  <a:cxn ang="0">
                    <a:pos x="17" y="33"/>
                  </a:cxn>
                  <a:cxn ang="0">
                    <a:pos x="17" y="108"/>
                  </a:cxn>
                  <a:cxn ang="0">
                    <a:pos x="0" y="108"/>
                  </a:cxn>
                  <a:cxn ang="0">
                    <a:pos x="0" y="33"/>
                  </a:cxn>
                </a:cxnLst>
                <a:rect l="0" t="0" r="r" b="b"/>
                <a:pathLst>
                  <a:path w="19" h="108">
                    <a:moveTo>
                      <a:pt x="0" y="0"/>
                    </a:moveTo>
                    <a:lnTo>
                      <a:pt x="19" y="0"/>
                    </a:lnTo>
                    <a:lnTo>
                      <a:pt x="19" y="18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  <a:moveTo>
                      <a:pt x="0" y="33"/>
                    </a:moveTo>
                    <a:lnTo>
                      <a:pt x="17" y="33"/>
                    </a:lnTo>
                    <a:lnTo>
                      <a:pt x="17" y="108"/>
                    </a:lnTo>
                    <a:lnTo>
                      <a:pt x="0" y="108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348" name="Freeform 76"/>
              <p:cNvSpPr>
                <a:spLocks/>
              </p:cNvSpPr>
              <p:nvPr/>
            </p:nvSpPr>
            <p:spPr bwMode="auto">
              <a:xfrm>
                <a:off x="2646" y="274"/>
                <a:ext cx="53" cy="79"/>
              </a:xfrm>
              <a:custGeom>
                <a:avLst/>
                <a:gdLst/>
                <a:ahLst/>
                <a:cxnLst>
                  <a:cxn ang="0">
                    <a:pos x="53" y="76"/>
                  </a:cxn>
                  <a:cxn ang="0">
                    <a:pos x="46" y="77"/>
                  </a:cxn>
                  <a:cxn ang="0">
                    <a:pos x="36" y="79"/>
                  </a:cxn>
                  <a:cxn ang="0">
                    <a:pos x="27" y="77"/>
                  </a:cxn>
                  <a:cxn ang="0">
                    <a:pos x="19" y="76"/>
                  </a:cxn>
                  <a:cxn ang="0">
                    <a:pos x="14" y="72"/>
                  </a:cxn>
                  <a:cxn ang="0">
                    <a:pos x="9" y="67"/>
                  </a:cxn>
                  <a:cxn ang="0">
                    <a:pos x="5" y="62"/>
                  </a:cxn>
                  <a:cxn ang="0">
                    <a:pos x="2" y="55"/>
                  </a:cxn>
                  <a:cxn ang="0">
                    <a:pos x="0" y="48"/>
                  </a:cxn>
                  <a:cxn ang="0">
                    <a:pos x="0" y="40"/>
                  </a:cxn>
                  <a:cxn ang="0">
                    <a:pos x="0" y="31"/>
                  </a:cxn>
                  <a:cxn ang="0">
                    <a:pos x="2" y="24"/>
                  </a:cxn>
                  <a:cxn ang="0">
                    <a:pos x="5" y="17"/>
                  </a:cxn>
                  <a:cxn ang="0">
                    <a:pos x="9" y="12"/>
                  </a:cxn>
                  <a:cxn ang="0">
                    <a:pos x="14" y="7"/>
                  </a:cxn>
                  <a:cxn ang="0">
                    <a:pos x="21" y="4"/>
                  </a:cxn>
                  <a:cxn ang="0">
                    <a:pos x="27" y="2"/>
                  </a:cxn>
                  <a:cxn ang="0">
                    <a:pos x="36" y="0"/>
                  </a:cxn>
                  <a:cxn ang="0">
                    <a:pos x="46" y="2"/>
                  </a:cxn>
                  <a:cxn ang="0">
                    <a:pos x="53" y="4"/>
                  </a:cxn>
                  <a:cxn ang="0">
                    <a:pos x="51" y="17"/>
                  </a:cxn>
                  <a:cxn ang="0">
                    <a:pos x="46" y="16"/>
                  </a:cxn>
                  <a:cxn ang="0">
                    <a:pos x="39" y="14"/>
                  </a:cxn>
                  <a:cxn ang="0">
                    <a:pos x="34" y="14"/>
                  </a:cxn>
                  <a:cxn ang="0">
                    <a:pos x="29" y="16"/>
                  </a:cxn>
                  <a:cxn ang="0">
                    <a:pos x="26" y="17"/>
                  </a:cxn>
                  <a:cxn ang="0">
                    <a:pos x="24" y="21"/>
                  </a:cxn>
                  <a:cxn ang="0">
                    <a:pos x="21" y="29"/>
                  </a:cxn>
                  <a:cxn ang="0">
                    <a:pos x="19" y="40"/>
                  </a:cxn>
                  <a:cxn ang="0">
                    <a:pos x="21" y="50"/>
                  </a:cxn>
                  <a:cxn ang="0">
                    <a:pos x="24" y="59"/>
                  </a:cxn>
                  <a:cxn ang="0">
                    <a:pos x="27" y="60"/>
                  </a:cxn>
                  <a:cxn ang="0">
                    <a:pos x="31" y="64"/>
                  </a:cxn>
                  <a:cxn ang="0">
                    <a:pos x="34" y="64"/>
                  </a:cxn>
                  <a:cxn ang="0">
                    <a:pos x="39" y="65"/>
                  </a:cxn>
                  <a:cxn ang="0">
                    <a:pos x="46" y="64"/>
                  </a:cxn>
                  <a:cxn ang="0">
                    <a:pos x="53" y="62"/>
                  </a:cxn>
                  <a:cxn ang="0">
                    <a:pos x="53" y="76"/>
                  </a:cxn>
                </a:cxnLst>
                <a:rect l="0" t="0" r="r" b="b"/>
                <a:pathLst>
                  <a:path w="53" h="79">
                    <a:moveTo>
                      <a:pt x="53" y="76"/>
                    </a:moveTo>
                    <a:lnTo>
                      <a:pt x="46" y="77"/>
                    </a:lnTo>
                    <a:lnTo>
                      <a:pt x="36" y="79"/>
                    </a:lnTo>
                    <a:lnTo>
                      <a:pt x="27" y="77"/>
                    </a:lnTo>
                    <a:lnTo>
                      <a:pt x="19" y="76"/>
                    </a:lnTo>
                    <a:lnTo>
                      <a:pt x="14" y="72"/>
                    </a:lnTo>
                    <a:lnTo>
                      <a:pt x="9" y="67"/>
                    </a:lnTo>
                    <a:lnTo>
                      <a:pt x="5" y="62"/>
                    </a:lnTo>
                    <a:lnTo>
                      <a:pt x="2" y="55"/>
                    </a:lnTo>
                    <a:lnTo>
                      <a:pt x="0" y="48"/>
                    </a:lnTo>
                    <a:lnTo>
                      <a:pt x="0" y="40"/>
                    </a:lnTo>
                    <a:lnTo>
                      <a:pt x="0" y="31"/>
                    </a:lnTo>
                    <a:lnTo>
                      <a:pt x="2" y="24"/>
                    </a:lnTo>
                    <a:lnTo>
                      <a:pt x="5" y="17"/>
                    </a:lnTo>
                    <a:lnTo>
                      <a:pt x="9" y="12"/>
                    </a:lnTo>
                    <a:lnTo>
                      <a:pt x="14" y="7"/>
                    </a:lnTo>
                    <a:lnTo>
                      <a:pt x="21" y="4"/>
                    </a:lnTo>
                    <a:lnTo>
                      <a:pt x="27" y="2"/>
                    </a:lnTo>
                    <a:lnTo>
                      <a:pt x="36" y="0"/>
                    </a:lnTo>
                    <a:lnTo>
                      <a:pt x="46" y="2"/>
                    </a:lnTo>
                    <a:lnTo>
                      <a:pt x="53" y="4"/>
                    </a:lnTo>
                    <a:lnTo>
                      <a:pt x="51" y="17"/>
                    </a:lnTo>
                    <a:lnTo>
                      <a:pt x="46" y="16"/>
                    </a:lnTo>
                    <a:lnTo>
                      <a:pt x="39" y="14"/>
                    </a:lnTo>
                    <a:lnTo>
                      <a:pt x="34" y="14"/>
                    </a:lnTo>
                    <a:lnTo>
                      <a:pt x="29" y="16"/>
                    </a:lnTo>
                    <a:lnTo>
                      <a:pt x="26" y="17"/>
                    </a:lnTo>
                    <a:lnTo>
                      <a:pt x="24" y="21"/>
                    </a:lnTo>
                    <a:lnTo>
                      <a:pt x="21" y="29"/>
                    </a:lnTo>
                    <a:lnTo>
                      <a:pt x="19" y="40"/>
                    </a:lnTo>
                    <a:lnTo>
                      <a:pt x="21" y="50"/>
                    </a:lnTo>
                    <a:lnTo>
                      <a:pt x="24" y="59"/>
                    </a:lnTo>
                    <a:lnTo>
                      <a:pt x="27" y="60"/>
                    </a:lnTo>
                    <a:lnTo>
                      <a:pt x="31" y="64"/>
                    </a:lnTo>
                    <a:lnTo>
                      <a:pt x="34" y="64"/>
                    </a:lnTo>
                    <a:lnTo>
                      <a:pt x="39" y="65"/>
                    </a:lnTo>
                    <a:lnTo>
                      <a:pt x="46" y="64"/>
                    </a:lnTo>
                    <a:lnTo>
                      <a:pt x="53" y="62"/>
                    </a:lnTo>
                    <a:lnTo>
                      <a:pt x="53" y="7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349" name="Freeform 77"/>
              <p:cNvSpPr>
                <a:spLocks/>
              </p:cNvSpPr>
              <p:nvPr/>
            </p:nvSpPr>
            <p:spPr bwMode="auto">
              <a:xfrm>
                <a:off x="2711" y="276"/>
                <a:ext cx="60" cy="77"/>
              </a:xfrm>
              <a:custGeom>
                <a:avLst/>
                <a:gdLst/>
                <a:ahLst/>
                <a:cxnLst>
                  <a:cxn ang="0">
                    <a:pos x="60" y="63"/>
                  </a:cxn>
                  <a:cxn ang="0">
                    <a:pos x="60" y="70"/>
                  </a:cxn>
                  <a:cxn ang="0">
                    <a:pos x="60" y="75"/>
                  </a:cxn>
                  <a:cxn ang="0">
                    <a:pos x="43" y="75"/>
                  </a:cxn>
                  <a:cxn ang="0">
                    <a:pos x="43" y="70"/>
                  </a:cxn>
                  <a:cxn ang="0">
                    <a:pos x="43" y="63"/>
                  </a:cxn>
                  <a:cxn ang="0">
                    <a:pos x="43" y="63"/>
                  </a:cxn>
                  <a:cxn ang="0">
                    <a:pos x="43" y="63"/>
                  </a:cxn>
                  <a:cxn ang="0">
                    <a:pos x="40" y="69"/>
                  </a:cxn>
                  <a:cxn ang="0">
                    <a:pos x="36" y="72"/>
                  </a:cxn>
                  <a:cxn ang="0">
                    <a:pos x="31" y="75"/>
                  </a:cxn>
                  <a:cxn ang="0">
                    <a:pos x="22" y="77"/>
                  </a:cxn>
                  <a:cxn ang="0">
                    <a:pos x="17" y="77"/>
                  </a:cxn>
                  <a:cxn ang="0">
                    <a:pos x="12" y="75"/>
                  </a:cxn>
                  <a:cxn ang="0">
                    <a:pos x="7" y="72"/>
                  </a:cxn>
                  <a:cxn ang="0">
                    <a:pos x="5" y="69"/>
                  </a:cxn>
                  <a:cxn ang="0">
                    <a:pos x="2" y="60"/>
                  </a:cxn>
                  <a:cxn ang="0">
                    <a:pos x="0" y="48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45"/>
                  </a:cxn>
                  <a:cxn ang="0">
                    <a:pos x="19" y="53"/>
                  </a:cxn>
                  <a:cxn ang="0">
                    <a:pos x="21" y="58"/>
                  </a:cxn>
                  <a:cxn ang="0">
                    <a:pos x="24" y="62"/>
                  </a:cxn>
                  <a:cxn ang="0">
                    <a:pos x="29" y="62"/>
                  </a:cxn>
                  <a:cxn ang="0">
                    <a:pos x="36" y="60"/>
                  </a:cxn>
                  <a:cxn ang="0">
                    <a:pos x="40" y="57"/>
                  </a:cxn>
                  <a:cxn ang="0">
                    <a:pos x="41" y="50"/>
                  </a:cxn>
                  <a:cxn ang="0">
                    <a:pos x="41" y="43"/>
                  </a:cxn>
                  <a:cxn ang="0">
                    <a:pos x="41" y="0"/>
                  </a:cxn>
                  <a:cxn ang="0">
                    <a:pos x="60" y="0"/>
                  </a:cxn>
                  <a:cxn ang="0">
                    <a:pos x="60" y="63"/>
                  </a:cxn>
                </a:cxnLst>
                <a:rect l="0" t="0" r="r" b="b"/>
                <a:pathLst>
                  <a:path w="60" h="77">
                    <a:moveTo>
                      <a:pt x="60" y="63"/>
                    </a:moveTo>
                    <a:lnTo>
                      <a:pt x="60" y="70"/>
                    </a:lnTo>
                    <a:lnTo>
                      <a:pt x="60" y="75"/>
                    </a:lnTo>
                    <a:lnTo>
                      <a:pt x="43" y="75"/>
                    </a:lnTo>
                    <a:lnTo>
                      <a:pt x="43" y="70"/>
                    </a:lnTo>
                    <a:lnTo>
                      <a:pt x="43" y="63"/>
                    </a:lnTo>
                    <a:lnTo>
                      <a:pt x="43" y="63"/>
                    </a:lnTo>
                    <a:lnTo>
                      <a:pt x="43" y="63"/>
                    </a:lnTo>
                    <a:lnTo>
                      <a:pt x="40" y="69"/>
                    </a:lnTo>
                    <a:lnTo>
                      <a:pt x="36" y="72"/>
                    </a:lnTo>
                    <a:lnTo>
                      <a:pt x="31" y="75"/>
                    </a:lnTo>
                    <a:lnTo>
                      <a:pt x="22" y="77"/>
                    </a:lnTo>
                    <a:lnTo>
                      <a:pt x="17" y="77"/>
                    </a:lnTo>
                    <a:lnTo>
                      <a:pt x="12" y="75"/>
                    </a:lnTo>
                    <a:lnTo>
                      <a:pt x="7" y="72"/>
                    </a:lnTo>
                    <a:lnTo>
                      <a:pt x="5" y="69"/>
                    </a:lnTo>
                    <a:lnTo>
                      <a:pt x="2" y="60"/>
                    </a:lnTo>
                    <a:lnTo>
                      <a:pt x="0" y="48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45"/>
                    </a:lnTo>
                    <a:lnTo>
                      <a:pt x="19" y="53"/>
                    </a:lnTo>
                    <a:lnTo>
                      <a:pt x="21" y="58"/>
                    </a:lnTo>
                    <a:lnTo>
                      <a:pt x="24" y="62"/>
                    </a:lnTo>
                    <a:lnTo>
                      <a:pt x="29" y="62"/>
                    </a:lnTo>
                    <a:lnTo>
                      <a:pt x="36" y="60"/>
                    </a:lnTo>
                    <a:lnTo>
                      <a:pt x="40" y="57"/>
                    </a:lnTo>
                    <a:lnTo>
                      <a:pt x="41" y="50"/>
                    </a:lnTo>
                    <a:lnTo>
                      <a:pt x="41" y="43"/>
                    </a:lnTo>
                    <a:lnTo>
                      <a:pt x="41" y="0"/>
                    </a:lnTo>
                    <a:lnTo>
                      <a:pt x="60" y="0"/>
                    </a:lnTo>
                    <a:lnTo>
                      <a:pt x="60" y="6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350" name="Rectangle 78"/>
              <p:cNvSpPr>
                <a:spLocks noChangeArrowheads="1"/>
              </p:cNvSpPr>
              <p:nvPr/>
            </p:nvSpPr>
            <p:spPr bwMode="auto">
              <a:xfrm>
                <a:off x="2790" y="240"/>
                <a:ext cx="19" cy="111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351" name="Freeform 79"/>
              <p:cNvSpPr>
                <a:spLocks/>
              </p:cNvSpPr>
              <p:nvPr/>
            </p:nvSpPr>
            <p:spPr bwMode="auto">
              <a:xfrm>
                <a:off x="2821" y="254"/>
                <a:ext cx="46" cy="99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31" y="0"/>
                  </a:cxn>
                  <a:cxn ang="0">
                    <a:pos x="31" y="22"/>
                  </a:cxn>
                  <a:cxn ang="0">
                    <a:pos x="46" y="22"/>
                  </a:cxn>
                  <a:cxn ang="0">
                    <a:pos x="46" y="36"/>
                  </a:cxn>
                  <a:cxn ang="0">
                    <a:pos x="31" y="36"/>
                  </a:cxn>
                  <a:cxn ang="0">
                    <a:pos x="31" y="75"/>
                  </a:cxn>
                  <a:cxn ang="0">
                    <a:pos x="31" y="80"/>
                  </a:cxn>
                  <a:cxn ang="0">
                    <a:pos x="32" y="82"/>
                  </a:cxn>
                  <a:cxn ang="0">
                    <a:pos x="36" y="84"/>
                  </a:cxn>
                  <a:cxn ang="0">
                    <a:pos x="39" y="85"/>
                  </a:cxn>
                  <a:cxn ang="0">
                    <a:pos x="43" y="84"/>
                  </a:cxn>
                  <a:cxn ang="0">
                    <a:pos x="46" y="84"/>
                  </a:cxn>
                  <a:cxn ang="0">
                    <a:pos x="46" y="96"/>
                  </a:cxn>
                  <a:cxn ang="0">
                    <a:pos x="41" y="97"/>
                  </a:cxn>
                  <a:cxn ang="0">
                    <a:pos x="34" y="99"/>
                  </a:cxn>
                  <a:cxn ang="0">
                    <a:pos x="24" y="97"/>
                  </a:cxn>
                  <a:cxn ang="0">
                    <a:pos x="17" y="94"/>
                  </a:cxn>
                  <a:cxn ang="0">
                    <a:pos x="15" y="91"/>
                  </a:cxn>
                  <a:cxn ang="0">
                    <a:pos x="14" y="87"/>
                  </a:cxn>
                  <a:cxn ang="0">
                    <a:pos x="12" y="82"/>
                  </a:cxn>
                  <a:cxn ang="0">
                    <a:pos x="12" y="77"/>
                  </a:cxn>
                  <a:cxn ang="0">
                    <a:pos x="12" y="36"/>
                  </a:cxn>
                  <a:cxn ang="0">
                    <a:pos x="0" y="36"/>
                  </a:cxn>
                  <a:cxn ang="0">
                    <a:pos x="0" y="22"/>
                  </a:cxn>
                  <a:cxn ang="0">
                    <a:pos x="12" y="22"/>
                  </a:cxn>
                  <a:cxn ang="0">
                    <a:pos x="12" y="7"/>
                  </a:cxn>
                </a:cxnLst>
                <a:rect l="0" t="0" r="r" b="b"/>
                <a:pathLst>
                  <a:path w="46" h="99">
                    <a:moveTo>
                      <a:pt x="12" y="7"/>
                    </a:moveTo>
                    <a:lnTo>
                      <a:pt x="31" y="0"/>
                    </a:lnTo>
                    <a:lnTo>
                      <a:pt x="31" y="22"/>
                    </a:lnTo>
                    <a:lnTo>
                      <a:pt x="46" y="22"/>
                    </a:lnTo>
                    <a:lnTo>
                      <a:pt x="46" y="36"/>
                    </a:lnTo>
                    <a:lnTo>
                      <a:pt x="31" y="36"/>
                    </a:lnTo>
                    <a:lnTo>
                      <a:pt x="31" y="75"/>
                    </a:lnTo>
                    <a:lnTo>
                      <a:pt x="31" y="80"/>
                    </a:lnTo>
                    <a:lnTo>
                      <a:pt x="32" y="82"/>
                    </a:lnTo>
                    <a:lnTo>
                      <a:pt x="36" y="84"/>
                    </a:lnTo>
                    <a:lnTo>
                      <a:pt x="39" y="85"/>
                    </a:lnTo>
                    <a:lnTo>
                      <a:pt x="43" y="84"/>
                    </a:lnTo>
                    <a:lnTo>
                      <a:pt x="46" y="84"/>
                    </a:lnTo>
                    <a:lnTo>
                      <a:pt x="46" y="96"/>
                    </a:lnTo>
                    <a:lnTo>
                      <a:pt x="41" y="97"/>
                    </a:lnTo>
                    <a:lnTo>
                      <a:pt x="34" y="99"/>
                    </a:lnTo>
                    <a:lnTo>
                      <a:pt x="24" y="97"/>
                    </a:lnTo>
                    <a:lnTo>
                      <a:pt x="17" y="94"/>
                    </a:lnTo>
                    <a:lnTo>
                      <a:pt x="15" y="91"/>
                    </a:lnTo>
                    <a:lnTo>
                      <a:pt x="14" y="87"/>
                    </a:lnTo>
                    <a:lnTo>
                      <a:pt x="12" y="82"/>
                    </a:lnTo>
                    <a:lnTo>
                      <a:pt x="12" y="77"/>
                    </a:lnTo>
                    <a:lnTo>
                      <a:pt x="12" y="36"/>
                    </a:lnTo>
                    <a:lnTo>
                      <a:pt x="0" y="36"/>
                    </a:lnTo>
                    <a:lnTo>
                      <a:pt x="0" y="22"/>
                    </a:lnTo>
                    <a:lnTo>
                      <a:pt x="12" y="22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352" name="Freeform 80"/>
              <p:cNvSpPr>
                <a:spLocks/>
              </p:cNvSpPr>
              <p:nvPr/>
            </p:nvSpPr>
            <p:spPr bwMode="auto">
              <a:xfrm>
                <a:off x="2879" y="276"/>
                <a:ext cx="60" cy="77"/>
              </a:xfrm>
              <a:custGeom>
                <a:avLst/>
                <a:gdLst/>
                <a:ahLst/>
                <a:cxnLst>
                  <a:cxn ang="0">
                    <a:pos x="60" y="63"/>
                  </a:cxn>
                  <a:cxn ang="0">
                    <a:pos x="60" y="70"/>
                  </a:cxn>
                  <a:cxn ang="0">
                    <a:pos x="60" y="75"/>
                  </a:cxn>
                  <a:cxn ang="0">
                    <a:pos x="43" y="75"/>
                  </a:cxn>
                  <a:cxn ang="0">
                    <a:pos x="43" y="70"/>
                  </a:cxn>
                  <a:cxn ang="0">
                    <a:pos x="43" y="63"/>
                  </a:cxn>
                  <a:cxn ang="0">
                    <a:pos x="43" y="63"/>
                  </a:cxn>
                  <a:cxn ang="0">
                    <a:pos x="43" y="63"/>
                  </a:cxn>
                  <a:cxn ang="0">
                    <a:pos x="40" y="69"/>
                  </a:cxn>
                  <a:cxn ang="0">
                    <a:pos x="36" y="72"/>
                  </a:cxn>
                  <a:cxn ang="0">
                    <a:pos x="29" y="75"/>
                  </a:cxn>
                  <a:cxn ang="0">
                    <a:pos x="22" y="77"/>
                  </a:cxn>
                  <a:cxn ang="0">
                    <a:pos x="16" y="77"/>
                  </a:cxn>
                  <a:cxn ang="0">
                    <a:pos x="10" y="75"/>
                  </a:cxn>
                  <a:cxn ang="0">
                    <a:pos x="7" y="72"/>
                  </a:cxn>
                  <a:cxn ang="0">
                    <a:pos x="4" y="69"/>
                  </a:cxn>
                  <a:cxn ang="0">
                    <a:pos x="0" y="60"/>
                  </a:cxn>
                  <a:cxn ang="0">
                    <a:pos x="0" y="48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45"/>
                  </a:cxn>
                  <a:cxn ang="0">
                    <a:pos x="19" y="53"/>
                  </a:cxn>
                  <a:cxn ang="0">
                    <a:pos x="21" y="58"/>
                  </a:cxn>
                  <a:cxn ang="0">
                    <a:pos x="24" y="62"/>
                  </a:cxn>
                  <a:cxn ang="0">
                    <a:pos x="29" y="62"/>
                  </a:cxn>
                  <a:cxn ang="0">
                    <a:pos x="34" y="60"/>
                  </a:cxn>
                  <a:cxn ang="0">
                    <a:pos x="40" y="57"/>
                  </a:cxn>
                  <a:cxn ang="0">
                    <a:pos x="41" y="50"/>
                  </a:cxn>
                  <a:cxn ang="0">
                    <a:pos x="41" y="43"/>
                  </a:cxn>
                  <a:cxn ang="0">
                    <a:pos x="41" y="0"/>
                  </a:cxn>
                  <a:cxn ang="0">
                    <a:pos x="60" y="0"/>
                  </a:cxn>
                  <a:cxn ang="0">
                    <a:pos x="60" y="63"/>
                  </a:cxn>
                </a:cxnLst>
                <a:rect l="0" t="0" r="r" b="b"/>
                <a:pathLst>
                  <a:path w="60" h="77">
                    <a:moveTo>
                      <a:pt x="60" y="63"/>
                    </a:moveTo>
                    <a:lnTo>
                      <a:pt x="60" y="70"/>
                    </a:lnTo>
                    <a:lnTo>
                      <a:pt x="60" y="75"/>
                    </a:lnTo>
                    <a:lnTo>
                      <a:pt x="43" y="75"/>
                    </a:lnTo>
                    <a:lnTo>
                      <a:pt x="43" y="70"/>
                    </a:lnTo>
                    <a:lnTo>
                      <a:pt x="43" y="63"/>
                    </a:lnTo>
                    <a:lnTo>
                      <a:pt x="43" y="63"/>
                    </a:lnTo>
                    <a:lnTo>
                      <a:pt x="43" y="63"/>
                    </a:lnTo>
                    <a:lnTo>
                      <a:pt x="40" y="69"/>
                    </a:lnTo>
                    <a:lnTo>
                      <a:pt x="36" y="72"/>
                    </a:lnTo>
                    <a:lnTo>
                      <a:pt x="29" y="75"/>
                    </a:lnTo>
                    <a:lnTo>
                      <a:pt x="22" y="77"/>
                    </a:lnTo>
                    <a:lnTo>
                      <a:pt x="16" y="77"/>
                    </a:lnTo>
                    <a:lnTo>
                      <a:pt x="10" y="75"/>
                    </a:lnTo>
                    <a:lnTo>
                      <a:pt x="7" y="72"/>
                    </a:lnTo>
                    <a:lnTo>
                      <a:pt x="4" y="69"/>
                    </a:lnTo>
                    <a:lnTo>
                      <a:pt x="0" y="60"/>
                    </a:lnTo>
                    <a:lnTo>
                      <a:pt x="0" y="48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45"/>
                    </a:lnTo>
                    <a:lnTo>
                      <a:pt x="19" y="53"/>
                    </a:lnTo>
                    <a:lnTo>
                      <a:pt x="21" y="58"/>
                    </a:lnTo>
                    <a:lnTo>
                      <a:pt x="24" y="62"/>
                    </a:lnTo>
                    <a:lnTo>
                      <a:pt x="29" y="62"/>
                    </a:lnTo>
                    <a:lnTo>
                      <a:pt x="34" y="60"/>
                    </a:lnTo>
                    <a:lnTo>
                      <a:pt x="40" y="57"/>
                    </a:lnTo>
                    <a:lnTo>
                      <a:pt x="41" y="50"/>
                    </a:lnTo>
                    <a:lnTo>
                      <a:pt x="41" y="43"/>
                    </a:lnTo>
                    <a:lnTo>
                      <a:pt x="41" y="0"/>
                    </a:lnTo>
                    <a:lnTo>
                      <a:pt x="60" y="0"/>
                    </a:lnTo>
                    <a:lnTo>
                      <a:pt x="60" y="6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353" name="Freeform 81"/>
              <p:cNvSpPr>
                <a:spLocks/>
              </p:cNvSpPr>
              <p:nvPr/>
            </p:nvSpPr>
            <p:spPr bwMode="auto">
              <a:xfrm>
                <a:off x="2956" y="274"/>
                <a:ext cx="40" cy="77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7"/>
                  </a:cxn>
                  <a:cxn ang="0">
                    <a:pos x="0" y="2"/>
                  </a:cxn>
                  <a:cxn ang="0">
                    <a:pos x="16" y="2"/>
                  </a:cxn>
                  <a:cxn ang="0">
                    <a:pos x="16" y="9"/>
                  </a:cxn>
                  <a:cxn ang="0">
                    <a:pos x="17" y="16"/>
                  </a:cxn>
                  <a:cxn ang="0">
                    <a:pos x="17" y="16"/>
                  </a:cxn>
                  <a:cxn ang="0">
                    <a:pos x="19" y="11"/>
                  </a:cxn>
                  <a:cxn ang="0">
                    <a:pos x="22" y="5"/>
                  </a:cxn>
                  <a:cxn ang="0">
                    <a:pos x="29" y="2"/>
                  </a:cxn>
                  <a:cxn ang="0">
                    <a:pos x="36" y="0"/>
                  </a:cxn>
                  <a:cxn ang="0">
                    <a:pos x="38" y="0"/>
                  </a:cxn>
                  <a:cxn ang="0">
                    <a:pos x="40" y="0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4" y="17"/>
                  </a:cxn>
                  <a:cxn ang="0">
                    <a:pos x="29" y="17"/>
                  </a:cxn>
                  <a:cxn ang="0">
                    <a:pos x="24" y="21"/>
                  </a:cxn>
                  <a:cxn ang="0">
                    <a:pos x="19" y="28"/>
                  </a:cxn>
                  <a:cxn ang="0">
                    <a:pos x="19" y="36"/>
                  </a:cxn>
                  <a:cxn ang="0">
                    <a:pos x="19" y="77"/>
                  </a:cxn>
                  <a:cxn ang="0">
                    <a:pos x="0" y="77"/>
                  </a:cxn>
                  <a:cxn ang="0">
                    <a:pos x="0" y="14"/>
                  </a:cxn>
                </a:cxnLst>
                <a:rect l="0" t="0" r="r" b="b"/>
                <a:pathLst>
                  <a:path w="40" h="77">
                    <a:moveTo>
                      <a:pt x="0" y="14"/>
                    </a:moveTo>
                    <a:lnTo>
                      <a:pt x="0" y="7"/>
                    </a:lnTo>
                    <a:lnTo>
                      <a:pt x="0" y="2"/>
                    </a:lnTo>
                    <a:lnTo>
                      <a:pt x="16" y="2"/>
                    </a:lnTo>
                    <a:lnTo>
                      <a:pt x="16" y="9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19" y="11"/>
                    </a:lnTo>
                    <a:lnTo>
                      <a:pt x="22" y="5"/>
                    </a:lnTo>
                    <a:lnTo>
                      <a:pt x="29" y="2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4" y="17"/>
                    </a:lnTo>
                    <a:lnTo>
                      <a:pt x="29" y="17"/>
                    </a:lnTo>
                    <a:lnTo>
                      <a:pt x="24" y="21"/>
                    </a:lnTo>
                    <a:lnTo>
                      <a:pt x="19" y="28"/>
                    </a:lnTo>
                    <a:lnTo>
                      <a:pt x="19" y="36"/>
                    </a:lnTo>
                    <a:lnTo>
                      <a:pt x="19" y="77"/>
                    </a:lnTo>
                    <a:lnTo>
                      <a:pt x="0" y="77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354" name="Freeform 82"/>
              <p:cNvSpPr>
                <a:spLocks noEditPoints="1"/>
              </p:cNvSpPr>
              <p:nvPr/>
            </p:nvSpPr>
            <p:spPr bwMode="auto">
              <a:xfrm>
                <a:off x="3002" y="274"/>
                <a:ext cx="62" cy="79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40" y="0"/>
                  </a:cxn>
                  <a:cxn ang="0">
                    <a:pos x="52" y="5"/>
                  </a:cxn>
                  <a:cxn ang="0">
                    <a:pos x="59" y="12"/>
                  </a:cxn>
                  <a:cxn ang="0">
                    <a:pos x="60" y="24"/>
                  </a:cxn>
                  <a:cxn ang="0">
                    <a:pos x="60" y="64"/>
                  </a:cxn>
                  <a:cxn ang="0">
                    <a:pos x="62" y="77"/>
                  </a:cxn>
                  <a:cxn ang="0">
                    <a:pos x="45" y="72"/>
                  </a:cxn>
                  <a:cxn ang="0">
                    <a:pos x="45" y="67"/>
                  </a:cxn>
                  <a:cxn ang="0">
                    <a:pos x="36" y="76"/>
                  </a:cxn>
                  <a:cxn ang="0">
                    <a:pos x="23" y="79"/>
                  </a:cxn>
                  <a:cxn ang="0">
                    <a:pos x="7" y="72"/>
                  </a:cxn>
                  <a:cxn ang="0">
                    <a:pos x="2" y="65"/>
                  </a:cxn>
                  <a:cxn ang="0">
                    <a:pos x="0" y="57"/>
                  </a:cxn>
                  <a:cxn ang="0">
                    <a:pos x="4" y="43"/>
                  </a:cxn>
                  <a:cxn ang="0">
                    <a:pos x="11" y="36"/>
                  </a:cxn>
                  <a:cxn ang="0">
                    <a:pos x="24" y="31"/>
                  </a:cxn>
                  <a:cxn ang="0">
                    <a:pos x="40" y="31"/>
                  </a:cxn>
                  <a:cxn ang="0">
                    <a:pos x="43" y="28"/>
                  </a:cxn>
                  <a:cxn ang="0">
                    <a:pos x="40" y="17"/>
                  </a:cxn>
                  <a:cxn ang="0">
                    <a:pos x="30" y="14"/>
                  </a:cxn>
                  <a:cxn ang="0">
                    <a:pos x="18" y="16"/>
                  </a:cxn>
                  <a:cxn ang="0">
                    <a:pos x="9" y="21"/>
                  </a:cxn>
                  <a:cxn ang="0">
                    <a:pos x="43" y="40"/>
                  </a:cxn>
                  <a:cxn ang="0">
                    <a:pos x="31" y="41"/>
                  </a:cxn>
                  <a:cxn ang="0">
                    <a:pos x="21" y="45"/>
                  </a:cxn>
                  <a:cxn ang="0">
                    <a:pos x="18" y="52"/>
                  </a:cxn>
                  <a:cxn ang="0">
                    <a:pos x="18" y="60"/>
                  </a:cxn>
                  <a:cxn ang="0">
                    <a:pos x="24" y="65"/>
                  </a:cxn>
                  <a:cxn ang="0">
                    <a:pos x="33" y="65"/>
                  </a:cxn>
                  <a:cxn ang="0">
                    <a:pos x="38" y="64"/>
                  </a:cxn>
                  <a:cxn ang="0">
                    <a:pos x="43" y="53"/>
                  </a:cxn>
                  <a:cxn ang="0">
                    <a:pos x="43" y="40"/>
                  </a:cxn>
                </a:cxnLst>
                <a:rect l="0" t="0" r="r" b="b"/>
                <a:pathLst>
                  <a:path w="62" h="79">
                    <a:moveTo>
                      <a:pt x="7" y="5"/>
                    </a:moveTo>
                    <a:lnTo>
                      <a:pt x="18" y="2"/>
                    </a:lnTo>
                    <a:lnTo>
                      <a:pt x="31" y="0"/>
                    </a:lnTo>
                    <a:lnTo>
                      <a:pt x="40" y="0"/>
                    </a:lnTo>
                    <a:lnTo>
                      <a:pt x="47" y="2"/>
                    </a:lnTo>
                    <a:lnTo>
                      <a:pt x="52" y="5"/>
                    </a:lnTo>
                    <a:lnTo>
                      <a:pt x="55" y="9"/>
                    </a:lnTo>
                    <a:lnTo>
                      <a:pt x="59" y="12"/>
                    </a:lnTo>
                    <a:lnTo>
                      <a:pt x="60" y="17"/>
                    </a:lnTo>
                    <a:lnTo>
                      <a:pt x="60" y="24"/>
                    </a:lnTo>
                    <a:lnTo>
                      <a:pt x="60" y="31"/>
                    </a:lnTo>
                    <a:lnTo>
                      <a:pt x="60" y="64"/>
                    </a:lnTo>
                    <a:lnTo>
                      <a:pt x="62" y="72"/>
                    </a:lnTo>
                    <a:lnTo>
                      <a:pt x="62" y="77"/>
                    </a:lnTo>
                    <a:lnTo>
                      <a:pt x="45" y="77"/>
                    </a:lnTo>
                    <a:lnTo>
                      <a:pt x="45" y="72"/>
                    </a:lnTo>
                    <a:lnTo>
                      <a:pt x="45" y="67"/>
                    </a:lnTo>
                    <a:lnTo>
                      <a:pt x="45" y="67"/>
                    </a:lnTo>
                    <a:lnTo>
                      <a:pt x="40" y="72"/>
                    </a:lnTo>
                    <a:lnTo>
                      <a:pt x="36" y="76"/>
                    </a:lnTo>
                    <a:lnTo>
                      <a:pt x="30" y="77"/>
                    </a:lnTo>
                    <a:lnTo>
                      <a:pt x="23" y="79"/>
                    </a:lnTo>
                    <a:lnTo>
                      <a:pt x="14" y="77"/>
                    </a:lnTo>
                    <a:lnTo>
                      <a:pt x="7" y="72"/>
                    </a:lnTo>
                    <a:lnTo>
                      <a:pt x="4" y="71"/>
                    </a:lnTo>
                    <a:lnTo>
                      <a:pt x="2" y="65"/>
                    </a:lnTo>
                    <a:lnTo>
                      <a:pt x="0" y="62"/>
                    </a:lnTo>
                    <a:lnTo>
                      <a:pt x="0" y="57"/>
                    </a:lnTo>
                    <a:lnTo>
                      <a:pt x="0" y="50"/>
                    </a:lnTo>
                    <a:lnTo>
                      <a:pt x="4" y="43"/>
                    </a:lnTo>
                    <a:lnTo>
                      <a:pt x="7" y="40"/>
                    </a:lnTo>
                    <a:lnTo>
                      <a:pt x="11" y="36"/>
                    </a:lnTo>
                    <a:lnTo>
                      <a:pt x="18" y="33"/>
                    </a:lnTo>
                    <a:lnTo>
                      <a:pt x="24" y="31"/>
                    </a:lnTo>
                    <a:lnTo>
                      <a:pt x="31" y="31"/>
                    </a:lnTo>
                    <a:lnTo>
                      <a:pt x="40" y="31"/>
                    </a:lnTo>
                    <a:lnTo>
                      <a:pt x="43" y="31"/>
                    </a:lnTo>
                    <a:lnTo>
                      <a:pt x="43" y="28"/>
                    </a:lnTo>
                    <a:lnTo>
                      <a:pt x="43" y="23"/>
                    </a:lnTo>
                    <a:lnTo>
                      <a:pt x="40" y="17"/>
                    </a:lnTo>
                    <a:lnTo>
                      <a:pt x="36" y="14"/>
                    </a:lnTo>
                    <a:lnTo>
                      <a:pt x="30" y="14"/>
                    </a:lnTo>
                    <a:lnTo>
                      <a:pt x="23" y="14"/>
                    </a:lnTo>
                    <a:lnTo>
                      <a:pt x="18" y="16"/>
                    </a:lnTo>
                    <a:lnTo>
                      <a:pt x="12" y="19"/>
                    </a:lnTo>
                    <a:lnTo>
                      <a:pt x="9" y="21"/>
                    </a:lnTo>
                    <a:lnTo>
                      <a:pt x="7" y="5"/>
                    </a:lnTo>
                    <a:close/>
                    <a:moveTo>
                      <a:pt x="43" y="40"/>
                    </a:moveTo>
                    <a:lnTo>
                      <a:pt x="42" y="40"/>
                    </a:lnTo>
                    <a:lnTo>
                      <a:pt x="31" y="41"/>
                    </a:lnTo>
                    <a:lnTo>
                      <a:pt x="24" y="43"/>
                    </a:lnTo>
                    <a:lnTo>
                      <a:pt x="21" y="45"/>
                    </a:lnTo>
                    <a:lnTo>
                      <a:pt x="19" y="48"/>
                    </a:lnTo>
                    <a:lnTo>
                      <a:pt x="18" y="52"/>
                    </a:lnTo>
                    <a:lnTo>
                      <a:pt x="18" y="55"/>
                    </a:lnTo>
                    <a:lnTo>
                      <a:pt x="18" y="60"/>
                    </a:lnTo>
                    <a:lnTo>
                      <a:pt x="21" y="64"/>
                    </a:lnTo>
                    <a:lnTo>
                      <a:pt x="24" y="65"/>
                    </a:lnTo>
                    <a:lnTo>
                      <a:pt x="30" y="67"/>
                    </a:lnTo>
                    <a:lnTo>
                      <a:pt x="33" y="65"/>
                    </a:lnTo>
                    <a:lnTo>
                      <a:pt x="36" y="65"/>
                    </a:lnTo>
                    <a:lnTo>
                      <a:pt x="38" y="64"/>
                    </a:lnTo>
                    <a:lnTo>
                      <a:pt x="40" y="60"/>
                    </a:lnTo>
                    <a:lnTo>
                      <a:pt x="43" y="53"/>
                    </a:lnTo>
                    <a:lnTo>
                      <a:pt x="43" y="45"/>
                    </a:lnTo>
                    <a:lnTo>
                      <a:pt x="43" y="4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355" name="Freeform 83"/>
              <p:cNvSpPr>
                <a:spLocks/>
              </p:cNvSpPr>
              <p:nvPr/>
            </p:nvSpPr>
            <p:spPr bwMode="auto">
              <a:xfrm>
                <a:off x="3074" y="333"/>
                <a:ext cx="26" cy="37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14" y="37"/>
                  </a:cxn>
                  <a:cxn ang="0">
                    <a:pos x="0" y="37"/>
                  </a:cxn>
                  <a:cxn ang="0">
                    <a:pos x="9" y="0"/>
                  </a:cxn>
                  <a:cxn ang="0">
                    <a:pos x="26" y="0"/>
                  </a:cxn>
                </a:cxnLst>
                <a:rect l="0" t="0" r="r" b="b"/>
                <a:pathLst>
                  <a:path w="26" h="37">
                    <a:moveTo>
                      <a:pt x="26" y="0"/>
                    </a:moveTo>
                    <a:lnTo>
                      <a:pt x="14" y="37"/>
                    </a:lnTo>
                    <a:lnTo>
                      <a:pt x="0" y="37"/>
                    </a:lnTo>
                    <a:lnTo>
                      <a:pt x="9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356" name="Freeform 84"/>
              <p:cNvSpPr>
                <a:spLocks noEditPoints="1"/>
              </p:cNvSpPr>
              <p:nvPr/>
            </p:nvSpPr>
            <p:spPr bwMode="auto">
              <a:xfrm>
                <a:off x="1520" y="410"/>
                <a:ext cx="62" cy="1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0"/>
                  </a:cxn>
                  <a:cxn ang="0">
                    <a:pos x="38" y="0"/>
                  </a:cxn>
                  <a:cxn ang="0">
                    <a:pos x="43" y="1"/>
                  </a:cxn>
                  <a:cxn ang="0">
                    <a:pos x="50" y="5"/>
                  </a:cxn>
                  <a:cxn ang="0">
                    <a:pos x="53" y="8"/>
                  </a:cxn>
                  <a:cxn ang="0">
                    <a:pos x="59" y="12"/>
                  </a:cxn>
                  <a:cxn ang="0">
                    <a:pos x="60" y="17"/>
                  </a:cxn>
                  <a:cxn ang="0">
                    <a:pos x="62" y="24"/>
                  </a:cxn>
                  <a:cxn ang="0">
                    <a:pos x="62" y="31"/>
                  </a:cxn>
                  <a:cxn ang="0">
                    <a:pos x="62" y="37"/>
                  </a:cxn>
                  <a:cxn ang="0">
                    <a:pos x="60" y="44"/>
                  </a:cxn>
                  <a:cxn ang="0">
                    <a:pos x="59" y="49"/>
                  </a:cxn>
                  <a:cxn ang="0">
                    <a:pos x="53" y="53"/>
                  </a:cxn>
                  <a:cxn ang="0">
                    <a:pos x="50" y="58"/>
                  </a:cxn>
                  <a:cxn ang="0">
                    <a:pos x="43" y="60"/>
                  </a:cxn>
                  <a:cxn ang="0">
                    <a:pos x="38" y="61"/>
                  </a:cxn>
                  <a:cxn ang="0">
                    <a:pos x="29" y="61"/>
                  </a:cxn>
                  <a:cxn ang="0">
                    <a:pos x="19" y="61"/>
                  </a:cxn>
                  <a:cxn ang="0">
                    <a:pos x="19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26" y="48"/>
                  </a:cxn>
                  <a:cxn ang="0">
                    <a:pos x="35" y="46"/>
                  </a:cxn>
                  <a:cxn ang="0">
                    <a:pos x="40" y="43"/>
                  </a:cxn>
                  <a:cxn ang="0">
                    <a:pos x="43" y="37"/>
                  </a:cxn>
                  <a:cxn ang="0">
                    <a:pos x="43" y="31"/>
                  </a:cxn>
                  <a:cxn ang="0">
                    <a:pos x="43" y="24"/>
                  </a:cxn>
                  <a:cxn ang="0">
                    <a:pos x="40" y="19"/>
                  </a:cxn>
                  <a:cxn ang="0">
                    <a:pos x="35" y="15"/>
                  </a:cxn>
                  <a:cxn ang="0">
                    <a:pos x="26" y="13"/>
                  </a:cxn>
                  <a:cxn ang="0">
                    <a:pos x="19" y="13"/>
                  </a:cxn>
                  <a:cxn ang="0">
                    <a:pos x="19" y="48"/>
                  </a:cxn>
                  <a:cxn ang="0">
                    <a:pos x="26" y="48"/>
                  </a:cxn>
                </a:cxnLst>
                <a:rect l="0" t="0" r="r" b="b"/>
                <a:pathLst>
                  <a:path w="62" h="103">
                    <a:moveTo>
                      <a:pt x="0" y="0"/>
                    </a:moveTo>
                    <a:lnTo>
                      <a:pt x="29" y="0"/>
                    </a:lnTo>
                    <a:lnTo>
                      <a:pt x="38" y="0"/>
                    </a:lnTo>
                    <a:lnTo>
                      <a:pt x="43" y="1"/>
                    </a:lnTo>
                    <a:lnTo>
                      <a:pt x="50" y="5"/>
                    </a:lnTo>
                    <a:lnTo>
                      <a:pt x="53" y="8"/>
                    </a:lnTo>
                    <a:lnTo>
                      <a:pt x="59" y="12"/>
                    </a:lnTo>
                    <a:lnTo>
                      <a:pt x="60" y="17"/>
                    </a:lnTo>
                    <a:lnTo>
                      <a:pt x="62" y="24"/>
                    </a:lnTo>
                    <a:lnTo>
                      <a:pt x="62" y="31"/>
                    </a:lnTo>
                    <a:lnTo>
                      <a:pt x="62" y="37"/>
                    </a:lnTo>
                    <a:lnTo>
                      <a:pt x="60" y="44"/>
                    </a:lnTo>
                    <a:lnTo>
                      <a:pt x="59" y="49"/>
                    </a:lnTo>
                    <a:lnTo>
                      <a:pt x="53" y="53"/>
                    </a:lnTo>
                    <a:lnTo>
                      <a:pt x="50" y="58"/>
                    </a:lnTo>
                    <a:lnTo>
                      <a:pt x="43" y="60"/>
                    </a:lnTo>
                    <a:lnTo>
                      <a:pt x="38" y="61"/>
                    </a:lnTo>
                    <a:lnTo>
                      <a:pt x="29" y="61"/>
                    </a:lnTo>
                    <a:lnTo>
                      <a:pt x="19" y="61"/>
                    </a:lnTo>
                    <a:lnTo>
                      <a:pt x="19" y="103"/>
                    </a:lnTo>
                    <a:lnTo>
                      <a:pt x="0" y="103"/>
                    </a:lnTo>
                    <a:lnTo>
                      <a:pt x="0" y="0"/>
                    </a:lnTo>
                    <a:close/>
                    <a:moveTo>
                      <a:pt x="26" y="48"/>
                    </a:moveTo>
                    <a:lnTo>
                      <a:pt x="35" y="46"/>
                    </a:lnTo>
                    <a:lnTo>
                      <a:pt x="40" y="43"/>
                    </a:lnTo>
                    <a:lnTo>
                      <a:pt x="43" y="37"/>
                    </a:lnTo>
                    <a:lnTo>
                      <a:pt x="43" y="31"/>
                    </a:lnTo>
                    <a:lnTo>
                      <a:pt x="43" y="24"/>
                    </a:lnTo>
                    <a:lnTo>
                      <a:pt x="40" y="19"/>
                    </a:lnTo>
                    <a:lnTo>
                      <a:pt x="35" y="15"/>
                    </a:lnTo>
                    <a:lnTo>
                      <a:pt x="26" y="13"/>
                    </a:lnTo>
                    <a:lnTo>
                      <a:pt x="19" y="13"/>
                    </a:lnTo>
                    <a:lnTo>
                      <a:pt x="19" y="48"/>
                    </a:lnTo>
                    <a:lnTo>
                      <a:pt x="26" y="4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357" name="Freeform 85"/>
              <p:cNvSpPr>
                <a:spLocks noEditPoints="1"/>
              </p:cNvSpPr>
              <p:nvPr/>
            </p:nvSpPr>
            <p:spPr bwMode="auto">
              <a:xfrm>
                <a:off x="1587" y="435"/>
                <a:ext cx="64" cy="79"/>
              </a:xfrm>
              <a:custGeom>
                <a:avLst/>
                <a:gdLst/>
                <a:ahLst/>
                <a:cxnLst>
                  <a:cxn ang="0">
                    <a:pos x="58" y="74"/>
                  </a:cxn>
                  <a:cxn ang="0">
                    <a:pos x="50" y="78"/>
                  </a:cxn>
                  <a:cxn ang="0">
                    <a:pos x="36" y="79"/>
                  </a:cxn>
                  <a:cxn ang="0">
                    <a:pos x="28" y="78"/>
                  </a:cxn>
                  <a:cxn ang="0">
                    <a:pos x="21" y="76"/>
                  </a:cxn>
                  <a:cxn ang="0">
                    <a:pos x="14" y="72"/>
                  </a:cxn>
                  <a:cxn ang="0">
                    <a:pos x="9" y="67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2" y="48"/>
                  </a:cxn>
                  <a:cxn ang="0">
                    <a:pos x="0" y="40"/>
                  </a:cxn>
                  <a:cxn ang="0">
                    <a:pos x="2" y="33"/>
                  </a:cxn>
                  <a:cxn ang="0">
                    <a:pos x="4" y="24"/>
                  </a:cxn>
                  <a:cxn ang="0">
                    <a:pos x="5" y="18"/>
                  </a:cxn>
                  <a:cxn ang="0">
                    <a:pos x="9" y="12"/>
                  </a:cxn>
                  <a:cxn ang="0">
                    <a:pos x="14" y="7"/>
                  </a:cxn>
                  <a:cxn ang="0">
                    <a:pos x="19" y="4"/>
                  </a:cxn>
                  <a:cxn ang="0">
                    <a:pos x="26" y="0"/>
                  </a:cxn>
                  <a:cxn ang="0">
                    <a:pos x="33" y="0"/>
                  </a:cxn>
                  <a:cxn ang="0">
                    <a:pos x="38" y="0"/>
                  </a:cxn>
                  <a:cxn ang="0">
                    <a:pos x="45" y="2"/>
                  </a:cxn>
                  <a:cxn ang="0">
                    <a:pos x="50" y="6"/>
                  </a:cxn>
                  <a:cxn ang="0">
                    <a:pos x="53" y="9"/>
                  </a:cxn>
                  <a:cxn ang="0">
                    <a:pos x="57" y="14"/>
                  </a:cxn>
                  <a:cxn ang="0">
                    <a:pos x="60" y="21"/>
                  </a:cxn>
                  <a:cxn ang="0">
                    <a:pos x="62" y="30"/>
                  </a:cxn>
                  <a:cxn ang="0">
                    <a:pos x="64" y="42"/>
                  </a:cxn>
                  <a:cxn ang="0">
                    <a:pos x="64" y="45"/>
                  </a:cxn>
                  <a:cxn ang="0">
                    <a:pos x="19" y="45"/>
                  </a:cxn>
                  <a:cxn ang="0">
                    <a:pos x="19" y="54"/>
                  </a:cxn>
                  <a:cxn ang="0">
                    <a:pos x="22" y="60"/>
                  </a:cxn>
                  <a:cxn ang="0">
                    <a:pos x="26" y="62"/>
                  </a:cxn>
                  <a:cxn ang="0">
                    <a:pos x="29" y="64"/>
                  </a:cxn>
                  <a:cxn ang="0">
                    <a:pos x="33" y="66"/>
                  </a:cxn>
                  <a:cxn ang="0">
                    <a:pos x="38" y="66"/>
                  </a:cxn>
                  <a:cxn ang="0">
                    <a:pos x="45" y="64"/>
                  </a:cxn>
                  <a:cxn ang="0">
                    <a:pos x="52" y="64"/>
                  </a:cxn>
                  <a:cxn ang="0">
                    <a:pos x="55" y="62"/>
                  </a:cxn>
                  <a:cxn ang="0">
                    <a:pos x="58" y="59"/>
                  </a:cxn>
                  <a:cxn ang="0">
                    <a:pos x="58" y="74"/>
                  </a:cxn>
                  <a:cxn ang="0">
                    <a:pos x="45" y="33"/>
                  </a:cxn>
                  <a:cxn ang="0">
                    <a:pos x="45" y="24"/>
                  </a:cxn>
                  <a:cxn ang="0">
                    <a:pos x="41" y="18"/>
                  </a:cxn>
                  <a:cxn ang="0">
                    <a:pos x="38" y="14"/>
                  </a:cxn>
                  <a:cxn ang="0">
                    <a:pos x="33" y="12"/>
                  </a:cxn>
                  <a:cxn ang="0">
                    <a:pos x="29" y="12"/>
                  </a:cxn>
                  <a:cxn ang="0">
                    <a:pos x="26" y="14"/>
                  </a:cxn>
                  <a:cxn ang="0">
                    <a:pos x="24" y="16"/>
                  </a:cxn>
                  <a:cxn ang="0">
                    <a:pos x="22" y="19"/>
                  </a:cxn>
                  <a:cxn ang="0">
                    <a:pos x="19" y="26"/>
                  </a:cxn>
                  <a:cxn ang="0">
                    <a:pos x="19" y="33"/>
                  </a:cxn>
                  <a:cxn ang="0">
                    <a:pos x="45" y="33"/>
                  </a:cxn>
                </a:cxnLst>
                <a:rect l="0" t="0" r="r" b="b"/>
                <a:pathLst>
                  <a:path w="64" h="79">
                    <a:moveTo>
                      <a:pt x="58" y="74"/>
                    </a:moveTo>
                    <a:lnTo>
                      <a:pt x="50" y="78"/>
                    </a:lnTo>
                    <a:lnTo>
                      <a:pt x="36" y="79"/>
                    </a:lnTo>
                    <a:lnTo>
                      <a:pt x="28" y="78"/>
                    </a:lnTo>
                    <a:lnTo>
                      <a:pt x="21" y="76"/>
                    </a:lnTo>
                    <a:lnTo>
                      <a:pt x="14" y="72"/>
                    </a:lnTo>
                    <a:lnTo>
                      <a:pt x="9" y="67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2" y="48"/>
                    </a:lnTo>
                    <a:lnTo>
                      <a:pt x="0" y="40"/>
                    </a:lnTo>
                    <a:lnTo>
                      <a:pt x="2" y="33"/>
                    </a:lnTo>
                    <a:lnTo>
                      <a:pt x="4" y="24"/>
                    </a:lnTo>
                    <a:lnTo>
                      <a:pt x="5" y="18"/>
                    </a:lnTo>
                    <a:lnTo>
                      <a:pt x="9" y="12"/>
                    </a:lnTo>
                    <a:lnTo>
                      <a:pt x="14" y="7"/>
                    </a:lnTo>
                    <a:lnTo>
                      <a:pt x="19" y="4"/>
                    </a:lnTo>
                    <a:lnTo>
                      <a:pt x="26" y="0"/>
                    </a:lnTo>
                    <a:lnTo>
                      <a:pt x="33" y="0"/>
                    </a:lnTo>
                    <a:lnTo>
                      <a:pt x="38" y="0"/>
                    </a:lnTo>
                    <a:lnTo>
                      <a:pt x="45" y="2"/>
                    </a:lnTo>
                    <a:lnTo>
                      <a:pt x="50" y="6"/>
                    </a:lnTo>
                    <a:lnTo>
                      <a:pt x="53" y="9"/>
                    </a:lnTo>
                    <a:lnTo>
                      <a:pt x="57" y="14"/>
                    </a:lnTo>
                    <a:lnTo>
                      <a:pt x="60" y="21"/>
                    </a:lnTo>
                    <a:lnTo>
                      <a:pt x="62" y="30"/>
                    </a:lnTo>
                    <a:lnTo>
                      <a:pt x="64" y="42"/>
                    </a:lnTo>
                    <a:lnTo>
                      <a:pt x="64" y="45"/>
                    </a:lnTo>
                    <a:lnTo>
                      <a:pt x="19" y="45"/>
                    </a:lnTo>
                    <a:lnTo>
                      <a:pt x="19" y="54"/>
                    </a:lnTo>
                    <a:lnTo>
                      <a:pt x="22" y="60"/>
                    </a:lnTo>
                    <a:lnTo>
                      <a:pt x="26" y="62"/>
                    </a:lnTo>
                    <a:lnTo>
                      <a:pt x="29" y="64"/>
                    </a:lnTo>
                    <a:lnTo>
                      <a:pt x="33" y="66"/>
                    </a:lnTo>
                    <a:lnTo>
                      <a:pt x="38" y="66"/>
                    </a:lnTo>
                    <a:lnTo>
                      <a:pt x="45" y="64"/>
                    </a:lnTo>
                    <a:lnTo>
                      <a:pt x="52" y="64"/>
                    </a:lnTo>
                    <a:lnTo>
                      <a:pt x="55" y="62"/>
                    </a:lnTo>
                    <a:lnTo>
                      <a:pt x="58" y="59"/>
                    </a:lnTo>
                    <a:lnTo>
                      <a:pt x="58" y="74"/>
                    </a:lnTo>
                    <a:close/>
                    <a:moveTo>
                      <a:pt x="45" y="33"/>
                    </a:moveTo>
                    <a:lnTo>
                      <a:pt x="45" y="24"/>
                    </a:lnTo>
                    <a:lnTo>
                      <a:pt x="41" y="18"/>
                    </a:lnTo>
                    <a:lnTo>
                      <a:pt x="38" y="14"/>
                    </a:lnTo>
                    <a:lnTo>
                      <a:pt x="33" y="12"/>
                    </a:lnTo>
                    <a:lnTo>
                      <a:pt x="29" y="12"/>
                    </a:lnTo>
                    <a:lnTo>
                      <a:pt x="26" y="14"/>
                    </a:lnTo>
                    <a:lnTo>
                      <a:pt x="24" y="16"/>
                    </a:lnTo>
                    <a:lnTo>
                      <a:pt x="22" y="19"/>
                    </a:lnTo>
                    <a:lnTo>
                      <a:pt x="19" y="26"/>
                    </a:lnTo>
                    <a:lnTo>
                      <a:pt x="19" y="33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358" name="Freeform 86"/>
              <p:cNvSpPr>
                <a:spLocks/>
              </p:cNvSpPr>
              <p:nvPr/>
            </p:nvSpPr>
            <p:spPr bwMode="auto">
              <a:xfrm>
                <a:off x="1663" y="435"/>
                <a:ext cx="53" cy="79"/>
              </a:xfrm>
              <a:custGeom>
                <a:avLst/>
                <a:gdLst/>
                <a:ahLst/>
                <a:cxnLst>
                  <a:cxn ang="0">
                    <a:pos x="53" y="76"/>
                  </a:cxn>
                  <a:cxn ang="0">
                    <a:pos x="44" y="78"/>
                  </a:cxn>
                  <a:cxn ang="0">
                    <a:pos x="35" y="79"/>
                  </a:cxn>
                  <a:cxn ang="0">
                    <a:pos x="25" y="78"/>
                  </a:cxn>
                  <a:cxn ang="0">
                    <a:pos x="18" y="76"/>
                  </a:cxn>
                  <a:cxn ang="0">
                    <a:pos x="12" y="72"/>
                  </a:cxn>
                  <a:cxn ang="0">
                    <a:pos x="8" y="67"/>
                  </a:cxn>
                  <a:cxn ang="0">
                    <a:pos x="3" y="62"/>
                  </a:cxn>
                  <a:cxn ang="0">
                    <a:pos x="1" y="55"/>
                  </a:cxn>
                  <a:cxn ang="0">
                    <a:pos x="0" y="47"/>
                  </a:cxn>
                  <a:cxn ang="0">
                    <a:pos x="0" y="40"/>
                  </a:cxn>
                  <a:cxn ang="0">
                    <a:pos x="0" y="31"/>
                  </a:cxn>
                  <a:cxn ang="0">
                    <a:pos x="1" y="24"/>
                  </a:cxn>
                  <a:cxn ang="0">
                    <a:pos x="3" y="18"/>
                  </a:cxn>
                  <a:cxn ang="0">
                    <a:pos x="8" y="12"/>
                  </a:cxn>
                  <a:cxn ang="0">
                    <a:pos x="13" y="7"/>
                  </a:cxn>
                  <a:cxn ang="0">
                    <a:pos x="18" y="4"/>
                  </a:cxn>
                  <a:cxn ang="0">
                    <a:pos x="27" y="0"/>
                  </a:cxn>
                  <a:cxn ang="0">
                    <a:pos x="35" y="0"/>
                  </a:cxn>
                  <a:cxn ang="0">
                    <a:pos x="44" y="0"/>
                  </a:cxn>
                  <a:cxn ang="0">
                    <a:pos x="51" y="4"/>
                  </a:cxn>
                  <a:cxn ang="0">
                    <a:pos x="51" y="18"/>
                  </a:cxn>
                  <a:cxn ang="0">
                    <a:pos x="44" y="16"/>
                  </a:cxn>
                  <a:cxn ang="0">
                    <a:pos x="37" y="14"/>
                  </a:cxn>
                  <a:cxn ang="0">
                    <a:pos x="34" y="14"/>
                  </a:cxn>
                  <a:cxn ang="0">
                    <a:pos x="29" y="16"/>
                  </a:cxn>
                  <a:cxn ang="0">
                    <a:pos x="25" y="18"/>
                  </a:cxn>
                  <a:cxn ang="0">
                    <a:pos x="22" y="21"/>
                  </a:cxn>
                  <a:cxn ang="0">
                    <a:pos x="18" y="30"/>
                  </a:cxn>
                  <a:cxn ang="0">
                    <a:pos x="18" y="40"/>
                  </a:cxn>
                  <a:cxn ang="0">
                    <a:pos x="18" y="50"/>
                  </a:cxn>
                  <a:cxn ang="0">
                    <a:pos x="23" y="57"/>
                  </a:cxn>
                  <a:cxn ang="0">
                    <a:pos x="25" y="60"/>
                  </a:cxn>
                  <a:cxn ang="0">
                    <a:pos x="29" y="62"/>
                  </a:cxn>
                  <a:cxn ang="0">
                    <a:pos x="34" y="64"/>
                  </a:cxn>
                  <a:cxn ang="0">
                    <a:pos x="39" y="66"/>
                  </a:cxn>
                  <a:cxn ang="0">
                    <a:pos x="46" y="64"/>
                  </a:cxn>
                  <a:cxn ang="0">
                    <a:pos x="51" y="60"/>
                  </a:cxn>
                  <a:cxn ang="0">
                    <a:pos x="53" y="76"/>
                  </a:cxn>
                </a:cxnLst>
                <a:rect l="0" t="0" r="r" b="b"/>
                <a:pathLst>
                  <a:path w="53" h="79">
                    <a:moveTo>
                      <a:pt x="53" y="76"/>
                    </a:moveTo>
                    <a:lnTo>
                      <a:pt x="44" y="78"/>
                    </a:lnTo>
                    <a:lnTo>
                      <a:pt x="35" y="79"/>
                    </a:lnTo>
                    <a:lnTo>
                      <a:pt x="25" y="78"/>
                    </a:lnTo>
                    <a:lnTo>
                      <a:pt x="18" y="76"/>
                    </a:lnTo>
                    <a:lnTo>
                      <a:pt x="12" y="72"/>
                    </a:lnTo>
                    <a:lnTo>
                      <a:pt x="8" y="67"/>
                    </a:lnTo>
                    <a:lnTo>
                      <a:pt x="3" y="62"/>
                    </a:lnTo>
                    <a:lnTo>
                      <a:pt x="1" y="55"/>
                    </a:lnTo>
                    <a:lnTo>
                      <a:pt x="0" y="47"/>
                    </a:lnTo>
                    <a:lnTo>
                      <a:pt x="0" y="40"/>
                    </a:lnTo>
                    <a:lnTo>
                      <a:pt x="0" y="31"/>
                    </a:lnTo>
                    <a:lnTo>
                      <a:pt x="1" y="24"/>
                    </a:lnTo>
                    <a:lnTo>
                      <a:pt x="3" y="18"/>
                    </a:lnTo>
                    <a:lnTo>
                      <a:pt x="8" y="12"/>
                    </a:lnTo>
                    <a:lnTo>
                      <a:pt x="13" y="7"/>
                    </a:lnTo>
                    <a:lnTo>
                      <a:pt x="18" y="4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44" y="0"/>
                    </a:lnTo>
                    <a:lnTo>
                      <a:pt x="51" y="4"/>
                    </a:lnTo>
                    <a:lnTo>
                      <a:pt x="51" y="18"/>
                    </a:lnTo>
                    <a:lnTo>
                      <a:pt x="44" y="16"/>
                    </a:lnTo>
                    <a:lnTo>
                      <a:pt x="37" y="14"/>
                    </a:lnTo>
                    <a:lnTo>
                      <a:pt x="34" y="14"/>
                    </a:lnTo>
                    <a:lnTo>
                      <a:pt x="29" y="16"/>
                    </a:lnTo>
                    <a:lnTo>
                      <a:pt x="25" y="18"/>
                    </a:lnTo>
                    <a:lnTo>
                      <a:pt x="22" y="21"/>
                    </a:lnTo>
                    <a:lnTo>
                      <a:pt x="18" y="30"/>
                    </a:lnTo>
                    <a:lnTo>
                      <a:pt x="18" y="40"/>
                    </a:lnTo>
                    <a:lnTo>
                      <a:pt x="18" y="50"/>
                    </a:lnTo>
                    <a:lnTo>
                      <a:pt x="23" y="57"/>
                    </a:lnTo>
                    <a:lnTo>
                      <a:pt x="25" y="60"/>
                    </a:lnTo>
                    <a:lnTo>
                      <a:pt x="29" y="62"/>
                    </a:lnTo>
                    <a:lnTo>
                      <a:pt x="34" y="64"/>
                    </a:lnTo>
                    <a:lnTo>
                      <a:pt x="39" y="66"/>
                    </a:lnTo>
                    <a:lnTo>
                      <a:pt x="46" y="64"/>
                    </a:lnTo>
                    <a:lnTo>
                      <a:pt x="51" y="60"/>
                    </a:lnTo>
                    <a:lnTo>
                      <a:pt x="53" y="7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359" name="Freeform 87"/>
              <p:cNvSpPr>
                <a:spLocks/>
              </p:cNvSpPr>
              <p:nvPr/>
            </p:nvSpPr>
            <p:spPr bwMode="auto">
              <a:xfrm>
                <a:off x="1728" y="437"/>
                <a:ext cx="60" cy="77"/>
              </a:xfrm>
              <a:custGeom>
                <a:avLst/>
                <a:gdLst/>
                <a:ahLst/>
                <a:cxnLst>
                  <a:cxn ang="0">
                    <a:pos x="60" y="64"/>
                  </a:cxn>
                  <a:cxn ang="0">
                    <a:pos x="60" y="70"/>
                  </a:cxn>
                  <a:cxn ang="0">
                    <a:pos x="60" y="76"/>
                  </a:cxn>
                  <a:cxn ang="0">
                    <a:pos x="42" y="76"/>
                  </a:cxn>
                  <a:cxn ang="0">
                    <a:pos x="42" y="70"/>
                  </a:cxn>
                  <a:cxn ang="0">
                    <a:pos x="42" y="64"/>
                  </a:cxn>
                  <a:cxn ang="0">
                    <a:pos x="42" y="64"/>
                  </a:cxn>
                  <a:cxn ang="0">
                    <a:pos x="42" y="64"/>
                  </a:cxn>
                  <a:cxn ang="0">
                    <a:pos x="39" y="69"/>
                  </a:cxn>
                  <a:cxn ang="0">
                    <a:pos x="36" y="72"/>
                  </a:cxn>
                  <a:cxn ang="0">
                    <a:pos x="29" y="76"/>
                  </a:cxn>
                  <a:cxn ang="0">
                    <a:pos x="22" y="77"/>
                  </a:cxn>
                  <a:cxn ang="0">
                    <a:pos x="15" y="76"/>
                  </a:cxn>
                  <a:cxn ang="0">
                    <a:pos x="10" y="74"/>
                  </a:cxn>
                  <a:cxn ang="0">
                    <a:pos x="6" y="72"/>
                  </a:cxn>
                  <a:cxn ang="0">
                    <a:pos x="3" y="69"/>
                  </a:cxn>
                  <a:cxn ang="0">
                    <a:pos x="0" y="60"/>
                  </a:cxn>
                  <a:cxn ang="0">
                    <a:pos x="0" y="48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45"/>
                  </a:cxn>
                  <a:cxn ang="0">
                    <a:pos x="18" y="53"/>
                  </a:cxn>
                  <a:cxn ang="0">
                    <a:pos x="20" y="58"/>
                  </a:cxn>
                  <a:cxn ang="0">
                    <a:pos x="24" y="60"/>
                  </a:cxn>
                  <a:cxn ang="0">
                    <a:pos x="29" y="62"/>
                  </a:cxn>
                  <a:cxn ang="0">
                    <a:pos x="34" y="60"/>
                  </a:cxn>
                  <a:cxn ang="0">
                    <a:pos x="39" y="57"/>
                  </a:cxn>
                  <a:cxn ang="0">
                    <a:pos x="41" y="50"/>
                  </a:cxn>
                  <a:cxn ang="0">
                    <a:pos x="41" y="43"/>
                  </a:cxn>
                  <a:cxn ang="0">
                    <a:pos x="41" y="0"/>
                  </a:cxn>
                  <a:cxn ang="0">
                    <a:pos x="60" y="0"/>
                  </a:cxn>
                  <a:cxn ang="0">
                    <a:pos x="60" y="64"/>
                  </a:cxn>
                </a:cxnLst>
                <a:rect l="0" t="0" r="r" b="b"/>
                <a:pathLst>
                  <a:path w="60" h="77">
                    <a:moveTo>
                      <a:pt x="60" y="64"/>
                    </a:moveTo>
                    <a:lnTo>
                      <a:pt x="60" y="70"/>
                    </a:lnTo>
                    <a:lnTo>
                      <a:pt x="60" y="76"/>
                    </a:lnTo>
                    <a:lnTo>
                      <a:pt x="42" y="76"/>
                    </a:lnTo>
                    <a:lnTo>
                      <a:pt x="42" y="70"/>
                    </a:lnTo>
                    <a:lnTo>
                      <a:pt x="42" y="64"/>
                    </a:lnTo>
                    <a:lnTo>
                      <a:pt x="42" y="64"/>
                    </a:lnTo>
                    <a:lnTo>
                      <a:pt x="42" y="64"/>
                    </a:lnTo>
                    <a:lnTo>
                      <a:pt x="39" y="69"/>
                    </a:lnTo>
                    <a:lnTo>
                      <a:pt x="36" y="72"/>
                    </a:lnTo>
                    <a:lnTo>
                      <a:pt x="29" y="76"/>
                    </a:lnTo>
                    <a:lnTo>
                      <a:pt x="22" y="77"/>
                    </a:lnTo>
                    <a:lnTo>
                      <a:pt x="15" y="76"/>
                    </a:lnTo>
                    <a:lnTo>
                      <a:pt x="10" y="74"/>
                    </a:lnTo>
                    <a:lnTo>
                      <a:pt x="6" y="72"/>
                    </a:lnTo>
                    <a:lnTo>
                      <a:pt x="3" y="69"/>
                    </a:lnTo>
                    <a:lnTo>
                      <a:pt x="0" y="60"/>
                    </a:lnTo>
                    <a:lnTo>
                      <a:pt x="0" y="48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45"/>
                    </a:lnTo>
                    <a:lnTo>
                      <a:pt x="18" y="53"/>
                    </a:lnTo>
                    <a:lnTo>
                      <a:pt x="20" y="58"/>
                    </a:lnTo>
                    <a:lnTo>
                      <a:pt x="24" y="60"/>
                    </a:lnTo>
                    <a:lnTo>
                      <a:pt x="29" y="62"/>
                    </a:lnTo>
                    <a:lnTo>
                      <a:pt x="34" y="60"/>
                    </a:lnTo>
                    <a:lnTo>
                      <a:pt x="39" y="57"/>
                    </a:lnTo>
                    <a:lnTo>
                      <a:pt x="41" y="50"/>
                    </a:lnTo>
                    <a:lnTo>
                      <a:pt x="41" y="43"/>
                    </a:lnTo>
                    <a:lnTo>
                      <a:pt x="41" y="0"/>
                    </a:lnTo>
                    <a:lnTo>
                      <a:pt x="60" y="0"/>
                    </a:lnTo>
                    <a:lnTo>
                      <a:pt x="60" y="6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360" name="Freeform 88"/>
              <p:cNvSpPr>
                <a:spLocks noEditPoints="1"/>
              </p:cNvSpPr>
              <p:nvPr/>
            </p:nvSpPr>
            <p:spPr bwMode="auto">
              <a:xfrm>
                <a:off x="1800" y="406"/>
                <a:ext cx="61" cy="108"/>
              </a:xfrm>
              <a:custGeom>
                <a:avLst/>
                <a:gdLst/>
                <a:ahLst/>
                <a:cxnLst>
                  <a:cxn ang="0">
                    <a:pos x="17" y="31"/>
                  </a:cxn>
                  <a:cxn ang="0">
                    <a:pos x="39" y="29"/>
                  </a:cxn>
                  <a:cxn ang="0">
                    <a:pos x="51" y="35"/>
                  </a:cxn>
                  <a:cxn ang="0">
                    <a:pos x="58" y="41"/>
                  </a:cxn>
                  <a:cxn ang="0">
                    <a:pos x="61" y="53"/>
                  </a:cxn>
                  <a:cxn ang="0">
                    <a:pos x="61" y="93"/>
                  </a:cxn>
                  <a:cxn ang="0">
                    <a:pos x="61" y="107"/>
                  </a:cxn>
                  <a:cxn ang="0">
                    <a:pos x="44" y="101"/>
                  </a:cxn>
                  <a:cxn ang="0">
                    <a:pos x="44" y="96"/>
                  </a:cxn>
                  <a:cxn ang="0">
                    <a:pos x="36" y="105"/>
                  </a:cxn>
                  <a:cxn ang="0">
                    <a:pos x="22" y="108"/>
                  </a:cxn>
                  <a:cxn ang="0">
                    <a:pos x="6" y="101"/>
                  </a:cxn>
                  <a:cxn ang="0">
                    <a:pos x="1" y="95"/>
                  </a:cxn>
                  <a:cxn ang="0">
                    <a:pos x="0" y="86"/>
                  </a:cxn>
                  <a:cxn ang="0">
                    <a:pos x="3" y="72"/>
                  </a:cxn>
                  <a:cxn ang="0">
                    <a:pos x="12" y="65"/>
                  </a:cxn>
                  <a:cxn ang="0">
                    <a:pos x="24" y="60"/>
                  </a:cxn>
                  <a:cxn ang="0">
                    <a:pos x="41" y="60"/>
                  </a:cxn>
                  <a:cxn ang="0">
                    <a:pos x="44" y="57"/>
                  </a:cxn>
                  <a:cxn ang="0">
                    <a:pos x="41" y="47"/>
                  </a:cxn>
                  <a:cxn ang="0">
                    <a:pos x="29" y="41"/>
                  </a:cxn>
                  <a:cxn ang="0">
                    <a:pos x="17" y="45"/>
                  </a:cxn>
                  <a:cxn ang="0">
                    <a:pos x="8" y="50"/>
                  </a:cxn>
                  <a:cxn ang="0">
                    <a:pos x="44" y="69"/>
                  </a:cxn>
                  <a:cxn ang="0">
                    <a:pos x="32" y="71"/>
                  </a:cxn>
                  <a:cxn ang="0">
                    <a:pos x="20" y="74"/>
                  </a:cxn>
                  <a:cxn ang="0">
                    <a:pos x="17" y="79"/>
                  </a:cxn>
                  <a:cxn ang="0">
                    <a:pos x="18" y="88"/>
                  </a:cxn>
                  <a:cxn ang="0">
                    <a:pos x="24" y="95"/>
                  </a:cxn>
                  <a:cxn ang="0">
                    <a:pos x="32" y="95"/>
                  </a:cxn>
                  <a:cxn ang="0">
                    <a:pos x="39" y="91"/>
                  </a:cxn>
                  <a:cxn ang="0">
                    <a:pos x="42" y="83"/>
                  </a:cxn>
                  <a:cxn ang="0">
                    <a:pos x="44" y="69"/>
                  </a:cxn>
                  <a:cxn ang="0">
                    <a:pos x="51" y="0"/>
                  </a:cxn>
                  <a:cxn ang="0">
                    <a:pos x="24" y="23"/>
                  </a:cxn>
                  <a:cxn ang="0">
                    <a:pos x="44" y="69"/>
                  </a:cxn>
                </a:cxnLst>
                <a:rect l="0" t="0" r="r" b="b"/>
                <a:pathLst>
                  <a:path w="61" h="108">
                    <a:moveTo>
                      <a:pt x="8" y="35"/>
                    </a:moveTo>
                    <a:lnTo>
                      <a:pt x="17" y="31"/>
                    </a:lnTo>
                    <a:lnTo>
                      <a:pt x="32" y="29"/>
                    </a:lnTo>
                    <a:lnTo>
                      <a:pt x="39" y="29"/>
                    </a:lnTo>
                    <a:lnTo>
                      <a:pt x="46" y="31"/>
                    </a:lnTo>
                    <a:lnTo>
                      <a:pt x="51" y="35"/>
                    </a:lnTo>
                    <a:lnTo>
                      <a:pt x="54" y="38"/>
                    </a:lnTo>
                    <a:lnTo>
                      <a:pt x="58" y="41"/>
                    </a:lnTo>
                    <a:lnTo>
                      <a:pt x="60" y="47"/>
                    </a:lnTo>
                    <a:lnTo>
                      <a:pt x="61" y="53"/>
                    </a:lnTo>
                    <a:lnTo>
                      <a:pt x="61" y="60"/>
                    </a:lnTo>
                    <a:lnTo>
                      <a:pt x="61" y="93"/>
                    </a:lnTo>
                    <a:lnTo>
                      <a:pt x="61" y="101"/>
                    </a:lnTo>
                    <a:lnTo>
                      <a:pt x="61" y="107"/>
                    </a:lnTo>
                    <a:lnTo>
                      <a:pt x="46" y="107"/>
                    </a:lnTo>
                    <a:lnTo>
                      <a:pt x="44" y="101"/>
                    </a:lnTo>
                    <a:lnTo>
                      <a:pt x="44" y="96"/>
                    </a:lnTo>
                    <a:lnTo>
                      <a:pt x="44" y="96"/>
                    </a:lnTo>
                    <a:lnTo>
                      <a:pt x="41" y="101"/>
                    </a:lnTo>
                    <a:lnTo>
                      <a:pt x="36" y="105"/>
                    </a:lnTo>
                    <a:lnTo>
                      <a:pt x="30" y="107"/>
                    </a:lnTo>
                    <a:lnTo>
                      <a:pt x="22" y="108"/>
                    </a:lnTo>
                    <a:lnTo>
                      <a:pt x="13" y="107"/>
                    </a:lnTo>
                    <a:lnTo>
                      <a:pt x="6" y="101"/>
                    </a:lnTo>
                    <a:lnTo>
                      <a:pt x="5" y="98"/>
                    </a:lnTo>
                    <a:lnTo>
                      <a:pt x="1" y="95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1" y="79"/>
                    </a:lnTo>
                    <a:lnTo>
                      <a:pt x="3" y="72"/>
                    </a:lnTo>
                    <a:lnTo>
                      <a:pt x="6" y="69"/>
                    </a:lnTo>
                    <a:lnTo>
                      <a:pt x="12" y="65"/>
                    </a:lnTo>
                    <a:lnTo>
                      <a:pt x="17" y="62"/>
                    </a:lnTo>
                    <a:lnTo>
                      <a:pt x="24" y="60"/>
                    </a:lnTo>
                    <a:lnTo>
                      <a:pt x="32" y="60"/>
                    </a:lnTo>
                    <a:lnTo>
                      <a:pt x="41" y="60"/>
                    </a:lnTo>
                    <a:lnTo>
                      <a:pt x="44" y="60"/>
                    </a:lnTo>
                    <a:lnTo>
                      <a:pt x="44" y="57"/>
                    </a:lnTo>
                    <a:lnTo>
                      <a:pt x="42" y="52"/>
                    </a:lnTo>
                    <a:lnTo>
                      <a:pt x="41" y="47"/>
                    </a:lnTo>
                    <a:lnTo>
                      <a:pt x="36" y="43"/>
                    </a:lnTo>
                    <a:lnTo>
                      <a:pt x="29" y="41"/>
                    </a:lnTo>
                    <a:lnTo>
                      <a:pt x="24" y="43"/>
                    </a:lnTo>
                    <a:lnTo>
                      <a:pt x="17" y="45"/>
                    </a:lnTo>
                    <a:lnTo>
                      <a:pt x="12" y="47"/>
                    </a:lnTo>
                    <a:lnTo>
                      <a:pt x="8" y="50"/>
                    </a:lnTo>
                    <a:lnTo>
                      <a:pt x="8" y="35"/>
                    </a:lnTo>
                    <a:close/>
                    <a:moveTo>
                      <a:pt x="44" y="69"/>
                    </a:moveTo>
                    <a:lnTo>
                      <a:pt x="42" y="69"/>
                    </a:lnTo>
                    <a:lnTo>
                      <a:pt x="32" y="71"/>
                    </a:lnTo>
                    <a:lnTo>
                      <a:pt x="24" y="72"/>
                    </a:lnTo>
                    <a:lnTo>
                      <a:pt x="20" y="74"/>
                    </a:lnTo>
                    <a:lnTo>
                      <a:pt x="18" y="77"/>
                    </a:lnTo>
                    <a:lnTo>
                      <a:pt x="17" y="79"/>
                    </a:lnTo>
                    <a:lnTo>
                      <a:pt x="17" y="84"/>
                    </a:lnTo>
                    <a:lnTo>
                      <a:pt x="18" y="88"/>
                    </a:lnTo>
                    <a:lnTo>
                      <a:pt x="20" y="93"/>
                    </a:lnTo>
                    <a:lnTo>
                      <a:pt x="24" y="95"/>
                    </a:lnTo>
                    <a:lnTo>
                      <a:pt x="29" y="95"/>
                    </a:lnTo>
                    <a:lnTo>
                      <a:pt x="32" y="95"/>
                    </a:lnTo>
                    <a:lnTo>
                      <a:pt x="36" y="95"/>
                    </a:lnTo>
                    <a:lnTo>
                      <a:pt x="39" y="91"/>
                    </a:lnTo>
                    <a:lnTo>
                      <a:pt x="41" y="89"/>
                    </a:lnTo>
                    <a:lnTo>
                      <a:pt x="42" y="83"/>
                    </a:lnTo>
                    <a:lnTo>
                      <a:pt x="44" y="74"/>
                    </a:lnTo>
                    <a:lnTo>
                      <a:pt x="44" y="69"/>
                    </a:lnTo>
                    <a:lnTo>
                      <a:pt x="34" y="0"/>
                    </a:lnTo>
                    <a:lnTo>
                      <a:pt x="51" y="0"/>
                    </a:lnTo>
                    <a:lnTo>
                      <a:pt x="36" y="23"/>
                    </a:lnTo>
                    <a:lnTo>
                      <a:pt x="24" y="23"/>
                    </a:lnTo>
                    <a:lnTo>
                      <a:pt x="34" y="0"/>
                    </a:lnTo>
                    <a:lnTo>
                      <a:pt x="44" y="6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361" name="Freeform 89"/>
              <p:cNvSpPr>
                <a:spLocks/>
              </p:cNvSpPr>
              <p:nvPr/>
            </p:nvSpPr>
            <p:spPr bwMode="auto">
              <a:xfrm>
                <a:off x="1878" y="435"/>
                <a:ext cx="40" cy="78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7"/>
                  </a:cxn>
                  <a:cxn ang="0">
                    <a:pos x="0" y="2"/>
                  </a:cxn>
                  <a:cxn ang="0">
                    <a:pos x="16" y="2"/>
                  </a:cxn>
                  <a:cxn ang="0">
                    <a:pos x="18" y="9"/>
                  </a:cxn>
                  <a:cxn ang="0">
                    <a:pos x="18" y="16"/>
                  </a:cxn>
                  <a:cxn ang="0">
                    <a:pos x="18" y="16"/>
                  </a:cxn>
                  <a:cxn ang="0">
                    <a:pos x="19" y="11"/>
                  </a:cxn>
                  <a:cxn ang="0">
                    <a:pos x="24" y="6"/>
                  </a:cxn>
                  <a:cxn ang="0">
                    <a:pos x="30" y="2"/>
                  </a:cxn>
                  <a:cxn ang="0">
                    <a:pos x="36" y="0"/>
                  </a:cxn>
                  <a:cxn ang="0">
                    <a:pos x="38" y="0"/>
                  </a:cxn>
                  <a:cxn ang="0">
                    <a:pos x="40" y="0"/>
                  </a:cxn>
                  <a:cxn ang="0">
                    <a:pos x="40" y="18"/>
                  </a:cxn>
                  <a:cxn ang="0">
                    <a:pos x="38" y="18"/>
                  </a:cxn>
                  <a:cxn ang="0">
                    <a:pos x="35" y="18"/>
                  </a:cxn>
                  <a:cxn ang="0">
                    <a:pos x="30" y="18"/>
                  </a:cxn>
                  <a:cxn ang="0">
                    <a:pos x="24" y="21"/>
                  </a:cxn>
                  <a:cxn ang="0">
                    <a:pos x="21" y="26"/>
                  </a:cxn>
                  <a:cxn ang="0">
                    <a:pos x="19" y="36"/>
                  </a:cxn>
                  <a:cxn ang="0">
                    <a:pos x="19" y="78"/>
                  </a:cxn>
                  <a:cxn ang="0">
                    <a:pos x="0" y="78"/>
                  </a:cxn>
                  <a:cxn ang="0">
                    <a:pos x="0" y="14"/>
                  </a:cxn>
                </a:cxnLst>
                <a:rect l="0" t="0" r="r" b="b"/>
                <a:pathLst>
                  <a:path w="40" h="78">
                    <a:moveTo>
                      <a:pt x="0" y="14"/>
                    </a:moveTo>
                    <a:lnTo>
                      <a:pt x="0" y="7"/>
                    </a:lnTo>
                    <a:lnTo>
                      <a:pt x="0" y="2"/>
                    </a:lnTo>
                    <a:lnTo>
                      <a:pt x="16" y="2"/>
                    </a:lnTo>
                    <a:lnTo>
                      <a:pt x="18" y="9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9" y="11"/>
                    </a:lnTo>
                    <a:lnTo>
                      <a:pt x="24" y="6"/>
                    </a:lnTo>
                    <a:lnTo>
                      <a:pt x="30" y="2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0" y="18"/>
                    </a:lnTo>
                    <a:lnTo>
                      <a:pt x="38" y="18"/>
                    </a:lnTo>
                    <a:lnTo>
                      <a:pt x="35" y="18"/>
                    </a:lnTo>
                    <a:lnTo>
                      <a:pt x="30" y="18"/>
                    </a:lnTo>
                    <a:lnTo>
                      <a:pt x="24" y="21"/>
                    </a:lnTo>
                    <a:lnTo>
                      <a:pt x="21" y="26"/>
                    </a:lnTo>
                    <a:lnTo>
                      <a:pt x="19" y="36"/>
                    </a:lnTo>
                    <a:lnTo>
                      <a:pt x="19" y="78"/>
                    </a:lnTo>
                    <a:lnTo>
                      <a:pt x="0" y="7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362" name="Freeform 90"/>
              <p:cNvSpPr>
                <a:spLocks noEditPoints="1"/>
              </p:cNvSpPr>
              <p:nvPr/>
            </p:nvSpPr>
            <p:spPr bwMode="auto">
              <a:xfrm>
                <a:off x="1932" y="405"/>
                <a:ext cx="18" cy="1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0"/>
                  </a:cxn>
                  <a:cxn ang="0">
                    <a:pos x="18" y="17"/>
                  </a:cxn>
                  <a:cxn ang="0">
                    <a:pos x="0" y="17"/>
                  </a:cxn>
                  <a:cxn ang="0">
                    <a:pos x="0" y="0"/>
                  </a:cxn>
                  <a:cxn ang="0">
                    <a:pos x="0" y="32"/>
                  </a:cxn>
                  <a:cxn ang="0">
                    <a:pos x="18" y="32"/>
                  </a:cxn>
                  <a:cxn ang="0">
                    <a:pos x="18" y="108"/>
                  </a:cxn>
                  <a:cxn ang="0">
                    <a:pos x="0" y="108"/>
                  </a:cxn>
                  <a:cxn ang="0">
                    <a:pos x="0" y="32"/>
                  </a:cxn>
                </a:cxnLst>
                <a:rect l="0" t="0" r="r" b="b"/>
                <a:pathLst>
                  <a:path w="18" h="108">
                    <a:moveTo>
                      <a:pt x="0" y="0"/>
                    </a:moveTo>
                    <a:lnTo>
                      <a:pt x="18" y="0"/>
                    </a:lnTo>
                    <a:lnTo>
                      <a:pt x="18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  <a:moveTo>
                      <a:pt x="0" y="32"/>
                    </a:moveTo>
                    <a:lnTo>
                      <a:pt x="18" y="32"/>
                    </a:lnTo>
                    <a:lnTo>
                      <a:pt x="18" y="108"/>
                    </a:lnTo>
                    <a:lnTo>
                      <a:pt x="0" y="108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363" name="Freeform 91"/>
              <p:cNvSpPr>
                <a:spLocks noEditPoints="1"/>
              </p:cNvSpPr>
              <p:nvPr/>
            </p:nvSpPr>
            <p:spPr bwMode="auto">
              <a:xfrm>
                <a:off x="1964" y="435"/>
                <a:ext cx="62" cy="79"/>
              </a:xfrm>
              <a:custGeom>
                <a:avLst/>
                <a:gdLst/>
                <a:ahLst/>
                <a:cxnLst>
                  <a:cxn ang="0">
                    <a:pos x="17" y="2"/>
                  </a:cxn>
                  <a:cxn ang="0">
                    <a:pos x="41" y="0"/>
                  </a:cxn>
                  <a:cxn ang="0">
                    <a:pos x="51" y="6"/>
                  </a:cxn>
                  <a:cxn ang="0">
                    <a:pos x="58" y="12"/>
                  </a:cxn>
                  <a:cxn ang="0">
                    <a:pos x="62" y="24"/>
                  </a:cxn>
                  <a:cxn ang="0">
                    <a:pos x="62" y="64"/>
                  </a:cxn>
                  <a:cxn ang="0">
                    <a:pos x="62" y="78"/>
                  </a:cxn>
                  <a:cxn ang="0">
                    <a:pos x="45" y="72"/>
                  </a:cxn>
                  <a:cxn ang="0">
                    <a:pos x="45" y="67"/>
                  </a:cxn>
                  <a:cxn ang="0">
                    <a:pos x="36" y="76"/>
                  </a:cxn>
                  <a:cxn ang="0">
                    <a:pos x="24" y="79"/>
                  </a:cxn>
                  <a:cxn ang="0">
                    <a:pos x="7" y="72"/>
                  </a:cxn>
                  <a:cxn ang="0">
                    <a:pos x="2" y="66"/>
                  </a:cxn>
                  <a:cxn ang="0">
                    <a:pos x="0" y="57"/>
                  </a:cxn>
                  <a:cxn ang="0">
                    <a:pos x="4" y="43"/>
                  </a:cxn>
                  <a:cxn ang="0">
                    <a:pos x="12" y="36"/>
                  </a:cxn>
                  <a:cxn ang="0">
                    <a:pos x="24" y="31"/>
                  </a:cxn>
                  <a:cxn ang="0">
                    <a:pos x="41" y="31"/>
                  </a:cxn>
                  <a:cxn ang="0">
                    <a:pos x="45" y="28"/>
                  </a:cxn>
                  <a:cxn ang="0">
                    <a:pos x="41" y="18"/>
                  </a:cxn>
                  <a:cxn ang="0">
                    <a:pos x="31" y="12"/>
                  </a:cxn>
                  <a:cxn ang="0">
                    <a:pos x="17" y="16"/>
                  </a:cxn>
                  <a:cxn ang="0">
                    <a:pos x="9" y="21"/>
                  </a:cxn>
                  <a:cxn ang="0">
                    <a:pos x="45" y="40"/>
                  </a:cxn>
                  <a:cxn ang="0">
                    <a:pos x="33" y="42"/>
                  </a:cxn>
                  <a:cxn ang="0">
                    <a:pos x="21" y="45"/>
                  </a:cxn>
                  <a:cxn ang="0">
                    <a:pos x="19" y="50"/>
                  </a:cxn>
                  <a:cxn ang="0">
                    <a:pos x="19" y="59"/>
                  </a:cxn>
                  <a:cxn ang="0">
                    <a:pos x="24" y="66"/>
                  </a:cxn>
                  <a:cxn ang="0">
                    <a:pos x="33" y="66"/>
                  </a:cxn>
                  <a:cxn ang="0">
                    <a:pos x="39" y="62"/>
                  </a:cxn>
                  <a:cxn ang="0">
                    <a:pos x="43" y="54"/>
                  </a:cxn>
                  <a:cxn ang="0">
                    <a:pos x="45" y="40"/>
                  </a:cxn>
                </a:cxnLst>
                <a:rect l="0" t="0" r="r" b="b"/>
                <a:pathLst>
                  <a:path w="62" h="79">
                    <a:moveTo>
                      <a:pt x="9" y="6"/>
                    </a:moveTo>
                    <a:lnTo>
                      <a:pt x="17" y="2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46" y="2"/>
                    </a:lnTo>
                    <a:lnTo>
                      <a:pt x="51" y="6"/>
                    </a:lnTo>
                    <a:lnTo>
                      <a:pt x="57" y="9"/>
                    </a:lnTo>
                    <a:lnTo>
                      <a:pt x="58" y="12"/>
                    </a:lnTo>
                    <a:lnTo>
                      <a:pt x="60" y="18"/>
                    </a:lnTo>
                    <a:lnTo>
                      <a:pt x="62" y="24"/>
                    </a:lnTo>
                    <a:lnTo>
                      <a:pt x="62" y="31"/>
                    </a:lnTo>
                    <a:lnTo>
                      <a:pt x="62" y="64"/>
                    </a:lnTo>
                    <a:lnTo>
                      <a:pt x="62" y="72"/>
                    </a:lnTo>
                    <a:lnTo>
                      <a:pt x="62" y="78"/>
                    </a:lnTo>
                    <a:lnTo>
                      <a:pt x="46" y="78"/>
                    </a:lnTo>
                    <a:lnTo>
                      <a:pt x="45" y="72"/>
                    </a:lnTo>
                    <a:lnTo>
                      <a:pt x="45" y="67"/>
                    </a:lnTo>
                    <a:lnTo>
                      <a:pt x="45" y="67"/>
                    </a:lnTo>
                    <a:lnTo>
                      <a:pt x="41" y="72"/>
                    </a:lnTo>
                    <a:lnTo>
                      <a:pt x="36" y="76"/>
                    </a:lnTo>
                    <a:lnTo>
                      <a:pt x="31" y="78"/>
                    </a:lnTo>
                    <a:lnTo>
                      <a:pt x="24" y="79"/>
                    </a:lnTo>
                    <a:lnTo>
                      <a:pt x="16" y="78"/>
                    </a:lnTo>
                    <a:lnTo>
                      <a:pt x="7" y="72"/>
                    </a:lnTo>
                    <a:lnTo>
                      <a:pt x="5" y="69"/>
                    </a:lnTo>
                    <a:lnTo>
                      <a:pt x="2" y="66"/>
                    </a:lnTo>
                    <a:lnTo>
                      <a:pt x="2" y="62"/>
                    </a:lnTo>
                    <a:lnTo>
                      <a:pt x="0" y="57"/>
                    </a:lnTo>
                    <a:lnTo>
                      <a:pt x="2" y="50"/>
                    </a:lnTo>
                    <a:lnTo>
                      <a:pt x="4" y="43"/>
                    </a:lnTo>
                    <a:lnTo>
                      <a:pt x="7" y="40"/>
                    </a:lnTo>
                    <a:lnTo>
                      <a:pt x="12" y="36"/>
                    </a:lnTo>
                    <a:lnTo>
                      <a:pt x="17" y="33"/>
                    </a:lnTo>
                    <a:lnTo>
                      <a:pt x="24" y="31"/>
                    </a:lnTo>
                    <a:lnTo>
                      <a:pt x="33" y="31"/>
                    </a:lnTo>
                    <a:lnTo>
                      <a:pt x="41" y="31"/>
                    </a:lnTo>
                    <a:lnTo>
                      <a:pt x="45" y="31"/>
                    </a:lnTo>
                    <a:lnTo>
                      <a:pt x="45" y="28"/>
                    </a:lnTo>
                    <a:lnTo>
                      <a:pt x="43" y="23"/>
                    </a:lnTo>
                    <a:lnTo>
                      <a:pt x="41" y="18"/>
                    </a:lnTo>
                    <a:lnTo>
                      <a:pt x="36" y="14"/>
                    </a:lnTo>
                    <a:lnTo>
                      <a:pt x="31" y="12"/>
                    </a:lnTo>
                    <a:lnTo>
                      <a:pt x="24" y="14"/>
                    </a:lnTo>
                    <a:lnTo>
                      <a:pt x="17" y="16"/>
                    </a:lnTo>
                    <a:lnTo>
                      <a:pt x="12" y="18"/>
                    </a:lnTo>
                    <a:lnTo>
                      <a:pt x="9" y="21"/>
                    </a:lnTo>
                    <a:lnTo>
                      <a:pt x="9" y="6"/>
                    </a:lnTo>
                    <a:close/>
                    <a:moveTo>
                      <a:pt x="45" y="40"/>
                    </a:moveTo>
                    <a:lnTo>
                      <a:pt x="43" y="40"/>
                    </a:lnTo>
                    <a:lnTo>
                      <a:pt x="33" y="42"/>
                    </a:lnTo>
                    <a:lnTo>
                      <a:pt x="24" y="43"/>
                    </a:lnTo>
                    <a:lnTo>
                      <a:pt x="21" y="45"/>
                    </a:lnTo>
                    <a:lnTo>
                      <a:pt x="19" y="48"/>
                    </a:lnTo>
                    <a:lnTo>
                      <a:pt x="19" y="50"/>
                    </a:lnTo>
                    <a:lnTo>
                      <a:pt x="17" y="55"/>
                    </a:lnTo>
                    <a:lnTo>
                      <a:pt x="19" y="59"/>
                    </a:lnTo>
                    <a:lnTo>
                      <a:pt x="21" y="64"/>
                    </a:lnTo>
                    <a:lnTo>
                      <a:pt x="24" y="66"/>
                    </a:lnTo>
                    <a:lnTo>
                      <a:pt x="29" y="66"/>
                    </a:lnTo>
                    <a:lnTo>
                      <a:pt x="33" y="66"/>
                    </a:lnTo>
                    <a:lnTo>
                      <a:pt x="36" y="66"/>
                    </a:lnTo>
                    <a:lnTo>
                      <a:pt x="39" y="62"/>
                    </a:lnTo>
                    <a:lnTo>
                      <a:pt x="41" y="60"/>
                    </a:lnTo>
                    <a:lnTo>
                      <a:pt x="43" y="54"/>
                    </a:lnTo>
                    <a:lnTo>
                      <a:pt x="45" y="45"/>
                    </a:lnTo>
                    <a:lnTo>
                      <a:pt x="45" y="4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364" name="Freeform 92"/>
              <p:cNvSpPr>
                <a:spLocks noEditPoints="1"/>
              </p:cNvSpPr>
              <p:nvPr/>
            </p:nvSpPr>
            <p:spPr bwMode="auto">
              <a:xfrm>
                <a:off x="2079" y="435"/>
                <a:ext cx="62" cy="79"/>
              </a:xfrm>
              <a:custGeom>
                <a:avLst/>
                <a:gdLst/>
                <a:ahLst/>
                <a:cxnLst>
                  <a:cxn ang="0">
                    <a:pos x="58" y="74"/>
                  </a:cxn>
                  <a:cxn ang="0">
                    <a:pos x="50" y="78"/>
                  </a:cxn>
                  <a:cxn ang="0">
                    <a:pos x="36" y="79"/>
                  </a:cxn>
                  <a:cxn ang="0">
                    <a:pos x="27" y="78"/>
                  </a:cxn>
                  <a:cxn ang="0">
                    <a:pos x="19" y="76"/>
                  </a:cxn>
                  <a:cxn ang="0">
                    <a:pos x="14" y="72"/>
                  </a:cxn>
                  <a:cxn ang="0">
                    <a:pos x="8" y="67"/>
                  </a:cxn>
                  <a:cxn ang="0">
                    <a:pos x="5" y="62"/>
                  </a:cxn>
                  <a:cxn ang="0">
                    <a:pos x="2" y="55"/>
                  </a:cxn>
                  <a:cxn ang="0">
                    <a:pos x="0" y="48"/>
                  </a:cxn>
                  <a:cxn ang="0">
                    <a:pos x="0" y="40"/>
                  </a:cxn>
                  <a:cxn ang="0">
                    <a:pos x="0" y="33"/>
                  </a:cxn>
                  <a:cxn ang="0">
                    <a:pos x="2" y="24"/>
                  </a:cxn>
                  <a:cxn ang="0">
                    <a:pos x="5" y="18"/>
                  </a:cxn>
                  <a:cxn ang="0">
                    <a:pos x="8" y="12"/>
                  </a:cxn>
                  <a:cxn ang="0">
                    <a:pos x="14" y="7"/>
                  </a:cxn>
                  <a:cxn ang="0">
                    <a:pos x="19" y="4"/>
                  </a:cxn>
                  <a:cxn ang="0">
                    <a:pos x="24" y="0"/>
                  </a:cxn>
                  <a:cxn ang="0">
                    <a:pos x="31" y="0"/>
                  </a:cxn>
                  <a:cxn ang="0">
                    <a:pos x="38" y="0"/>
                  </a:cxn>
                  <a:cxn ang="0">
                    <a:pos x="43" y="2"/>
                  </a:cxn>
                  <a:cxn ang="0">
                    <a:pos x="48" y="6"/>
                  </a:cxn>
                  <a:cxn ang="0">
                    <a:pos x="53" y="9"/>
                  </a:cxn>
                  <a:cxn ang="0">
                    <a:pos x="56" y="14"/>
                  </a:cxn>
                  <a:cxn ang="0">
                    <a:pos x="60" y="21"/>
                  </a:cxn>
                  <a:cxn ang="0">
                    <a:pos x="62" y="30"/>
                  </a:cxn>
                  <a:cxn ang="0">
                    <a:pos x="62" y="42"/>
                  </a:cxn>
                  <a:cxn ang="0">
                    <a:pos x="62" y="45"/>
                  </a:cxn>
                  <a:cxn ang="0">
                    <a:pos x="17" y="45"/>
                  </a:cxn>
                  <a:cxn ang="0">
                    <a:pos x="19" y="54"/>
                  </a:cxn>
                  <a:cxn ang="0">
                    <a:pos x="22" y="60"/>
                  </a:cxn>
                  <a:cxn ang="0">
                    <a:pos x="24" y="62"/>
                  </a:cxn>
                  <a:cxn ang="0">
                    <a:pos x="27" y="64"/>
                  </a:cxn>
                  <a:cxn ang="0">
                    <a:pos x="32" y="66"/>
                  </a:cxn>
                  <a:cxn ang="0">
                    <a:pos x="38" y="66"/>
                  </a:cxn>
                  <a:cxn ang="0">
                    <a:pos x="44" y="64"/>
                  </a:cxn>
                  <a:cxn ang="0">
                    <a:pos x="50" y="64"/>
                  </a:cxn>
                  <a:cxn ang="0">
                    <a:pos x="55" y="62"/>
                  </a:cxn>
                  <a:cxn ang="0">
                    <a:pos x="56" y="59"/>
                  </a:cxn>
                  <a:cxn ang="0">
                    <a:pos x="58" y="74"/>
                  </a:cxn>
                  <a:cxn ang="0">
                    <a:pos x="44" y="33"/>
                  </a:cxn>
                  <a:cxn ang="0">
                    <a:pos x="43" y="24"/>
                  </a:cxn>
                  <a:cxn ang="0">
                    <a:pos x="41" y="18"/>
                  </a:cxn>
                  <a:cxn ang="0">
                    <a:pos x="38" y="14"/>
                  </a:cxn>
                  <a:cxn ang="0">
                    <a:pos x="31" y="12"/>
                  </a:cxn>
                  <a:cxn ang="0">
                    <a:pos x="27" y="12"/>
                  </a:cxn>
                  <a:cxn ang="0">
                    <a:pos x="26" y="14"/>
                  </a:cxn>
                  <a:cxn ang="0">
                    <a:pos x="22" y="16"/>
                  </a:cxn>
                  <a:cxn ang="0">
                    <a:pos x="20" y="19"/>
                  </a:cxn>
                  <a:cxn ang="0">
                    <a:pos x="19" y="26"/>
                  </a:cxn>
                  <a:cxn ang="0">
                    <a:pos x="17" y="33"/>
                  </a:cxn>
                  <a:cxn ang="0">
                    <a:pos x="44" y="33"/>
                  </a:cxn>
                </a:cxnLst>
                <a:rect l="0" t="0" r="r" b="b"/>
                <a:pathLst>
                  <a:path w="62" h="79">
                    <a:moveTo>
                      <a:pt x="58" y="74"/>
                    </a:moveTo>
                    <a:lnTo>
                      <a:pt x="50" y="78"/>
                    </a:lnTo>
                    <a:lnTo>
                      <a:pt x="36" y="79"/>
                    </a:lnTo>
                    <a:lnTo>
                      <a:pt x="27" y="78"/>
                    </a:lnTo>
                    <a:lnTo>
                      <a:pt x="19" y="76"/>
                    </a:lnTo>
                    <a:lnTo>
                      <a:pt x="14" y="72"/>
                    </a:lnTo>
                    <a:lnTo>
                      <a:pt x="8" y="67"/>
                    </a:lnTo>
                    <a:lnTo>
                      <a:pt x="5" y="62"/>
                    </a:lnTo>
                    <a:lnTo>
                      <a:pt x="2" y="55"/>
                    </a:lnTo>
                    <a:lnTo>
                      <a:pt x="0" y="48"/>
                    </a:lnTo>
                    <a:lnTo>
                      <a:pt x="0" y="40"/>
                    </a:lnTo>
                    <a:lnTo>
                      <a:pt x="0" y="33"/>
                    </a:lnTo>
                    <a:lnTo>
                      <a:pt x="2" y="24"/>
                    </a:lnTo>
                    <a:lnTo>
                      <a:pt x="5" y="18"/>
                    </a:lnTo>
                    <a:lnTo>
                      <a:pt x="8" y="12"/>
                    </a:lnTo>
                    <a:lnTo>
                      <a:pt x="14" y="7"/>
                    </a:lnTo>
                    <a:lnTo>
                      <a:pt x="19" y="4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3" y="2"/>
                    </a:lnTo>
                    <a:lnTo>
                      <a:pt x="48" y="6"/>
                    </a:lnTo>
                    <a:lnTo>
                      <a:pt x="53" y="9"/>
                    </a:lnTo>
                    <a:lnTo>
                      <a:pt x="56" y="14"/>
                    </a:lnTo>
                    <a:lnTo>
                      <a:pt x="60" y="21"/>
                    </a:lnTo>
                    <a:lnTo>
                      <a:pt x="62" y="30"/>
                    </a:lnTo>
                    <a:lnTo>
                      <a:pt x="62" y="42"/>
                    </a:lnTo>
                    <a:lnTo>
                      <a:pt x="62" y="45"/>
                    </a:lnTo>
                    <a:lnTo>
                      <a:pt x="17" y="45"/>
                    </a:lnTo>
                    <a:lnTo>
                      <a:pt x="19" y="54"/>
                    </a:lnTo>
                    <a:lnTo>
                      <a:pt x="22" y="60"/>
                    </a:lnTo>
                    <a:lnTo>
                      <a:pt x="24" y="62"/>
                    </a:lnTo>
                    <a:lnTo>
                      <a:pt x="27" y="64"/>
                    </a:lnTo>
                    <a:lnTo>
                      <a:pt x="32" y="66"/>
                    </a:lnTo>
                    <a:lnTo>
                      <a:pt x="38" y="66"/>
                    </a:lnTo>
                    <a:lnTo>
                      <a:pt x="44" y="64"/>
                    </a:lnTo>
                    <a:lnTo>
                      <a:pt x="50" y="64"/>
                    </a:lnTo>
                    <a:lnTo>
                      <a:pt x="55" y="62"/>
                    </a:lnTo>
                    <a:lnTo>
                      <a:pt x="56" y="59"/>
                    </a:lnTo>
                    <a:lnTo>
                      <a:pt x="58" y="74"/>
                    </a:lnTo>
                    <a:close/>
                    <a:moveTo>
                      <a:pt x="44" y="33"/>
                    </a:moveTo>
                    <a:lnTo>
                      <a:pt x="43" y="24"/>
                    </a:lnTo>
                    <a:lnTo>
                      <a:pt x="41" y="18"/>
                    </a:lnTo>
                    <a:lnTo>
                      <a:pt x="38" y="14"/>
                    </a:lnTo>
                    <a:lnTo>
                      <a:pt x="31" y="12"/>
                    </a:lnTo>
                    <a:lnTo>
                      <a:pt x="27" y="12"/>
                    </a:lnTo>
                    <a:lnTo>
                      <a:pt x="26" y="14"/>
                    </a:lnTo>
                    <a:lnTo>
                      <a:pt x="22" y="16"/>
                    </a:lnTo>
                    <a:lnTo>
                      <a:pt x="20" y="19"/>
                    </a:lnTo>
                    <a:lnTo>
                      <a:pt x="19" y="26"/>
                    </a:lnTo>
                    <a:lnTo>
                      <a:pt x="17" y="33"/>
                    </a:lnTo>
                    <a:lnTo>
                      <a:pt x="44" y="3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365" name="Freeform 93"/>
              <p:cNvSpPr>
                <a:spLocks noEditPoints="1"/>
              </p:cNvSpPr>
              <p:nvPr/>
            </p:nvSpPr>
            <p:spPr bwMode="auto">
              <a:xfrm>
                <a:off x="2178" y="410"/>
                <a:ext cx="89" cy="103"/>
              </a:xfrm>
              <a:custGeom>
                <a:avLst/>
                <a:gdLst/>
                <a:ahLst/>
                <a:cxnLst>
                  <a:cxn ang="0">
                    <a:pos x="62" y="77"/>
                  </a:cxn>
                  <a:cxn ang="0">
                    <a:pos x="26" y="77"/>
                  </a:cxn>
                  <a:cxn ang="0">
                    <a:pos x="19" y="103"/>
                  </a:cxn>
                  <a:cxn ang="0">
                    <a:pos x="0" y="103"/>
                  </a:cxn>
                  <a:cxn ang="0">
                    <a:pos x="35" y="0"/>
                  </a:cxn>
                  <a:cxn ang="0">
                    <a:pos x="55" y="0"/>
                  </a:cxn>
                  <a:cxn ang="0">
                    <a:pos x="89" y="103"/>
                  </a:cxn>
                  <a:cxn ang="0">
                    <a:pos x="69" y="103"/>
                  </a:cxn>
                  <a:cxn ang="0">
                    <a:pos x="62" y="77"/>
                  </a:cxn>
                  <a:cxn ang="0">
                    <a:pos x="59" y="63"/>
                  </a:cxn>
                  <a:cxn ang="0">
                    <a:pos x="45" y="15"/>
                  </a:cxn>
                  <a:cxn ang="0">
                    <a:pos x="45" y="15"/>
                  </a:cxn>
                  <a:cxn ang="0">
                    <a:pos x="31" y="63"/>
                  </a:cxn>
                  <a:cxn ang="0">
                    <a:pos x="59" y="63"/>
                  </a:cxn>
                </a:cxnLst>
                <a:rect l="0" t="0" r="r" b="b"/>
                <a:pathLst>
                  <a:path w="89" h="103">
                    <a:moveTo>
                      <a:pt x="62" y="77"/>
                    </a:moveTo>
                    <a:lnTo>
                      <a:pt x="26" y="77"/>
                    </a:lnTo>
                    <a:lnTo>
                      <a:pt x="19" y="103"/>
                    </a:lnTo>
                    <a:lnTo>
                      <a:pt x="0" y="103"/>
                    </a:lnTo>
                    <a:lnTo>
                      <a:pt x="35" y="0"/>
                    </a:lnTo>
                    <a:lnTo>
                      <a:pt x="55" y="0"/>
                    </a:lnTo>
                    <a:lnTo>
                      <a:pt x="89" y="103"/>
                    </a:lnTo>
                    <a:lnTo>
                      <a:pt x="69" y="103"/>
                    </a:lnTo>
                    <a:lnTo>
                      <a:pt x="62" y="77"/>
                    </a:lnTo>
                    <a:close/>
                    <a:moveTo>
                      <a:pt x="59" y="63"/>
                    </a:moveTo>
                    <a:lnTo>
                      <a:pt x="45" y="15"/>
                    </a:lnTo>
                    <a:lnTo>
                      <a:pt x="45" y="15"/>
                    </a:lnTo>
                    <a:lnTo>
                      <a:pt x="31" y="63"/>
                    </a:lnTo>
                    <a:lnTo>
                      <a:pt x="59" y="6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366" name="Freeform 94"/>
              <p:cNvSpPr>
                <a:spLocks noEditPoints="1"/>
              </p:cNvSpPr>
              <p:nvPr/>
            </p:nvSpPr>
            <p:spPr bwMode="auto">
              <a:xfrm>
                <a:off x="2276" y="401"/>
                <a:ext cx="65" cy="11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46"/>
                  </a:cxn>
                  <a:cxn ang="0">
                    <a:pos x="19" y="46"/>
                  </a:cxn>
                  <a:cxn ang="0">
                    <a:pos x="22" y="41"/>
                  </a:cxn>
                  <a:cxn ang="0">
                    <a:pos x="26" y="38"/>
                  </a:cxn>
                  <a:cxn ang="0">
                    <a:pos x="31" y="34"/>
                  </a:cxn>
                  <a:cxn ang="0">
                    <a:pos x="39" y="34"/>
                  </a:cxn>
                  <a:cxn ang="0">
                    <a:pos x="44" y="34"/>
                  </a:cxn>
                  <a:cxn ang="0">
                    <a:pos x="50" y="36"/>
                  </a:cxn>
                  <a:cxn ang="0">
                    <a:pos x="55" y="40"/>
                  </a:cxn>
                  <a:cxn ang="0">
                    <a:pos x="58" y="45"/>
                  </a:cxn>
                  <a:cxn ang="0">
                    <a:pos x="62" y="50"/>
                  </a:cxn>
                  <a:cxn ang="0">
                    <a:pos x="63" y="57"/>
                  </a:cxn>
                  <a:cxn ang="0">
                    <a:pos x="65" y="65"/>
                  </a:cxn>
                  <a:cxn ang="0">
                    <a:pos x="65" y="74"/>
                  </a:cxn>
                  <a:cxn ang="0">
                    <a:pos x="65" y="81"/>
                  </a:cxn>
                  <a:cxn ang="0">
                    <a:pos x="63" y="89"/>
                  </a:cxn>
                  <a:cxn ang="0">
                    <a:pos x="62" y="94"/>
                  </a:cxn>
                  <a:cxn ang="0">
                    <a:pos x="58" y="101"/>
                  </a:cxn>
                  <a:cxn ang="0">
                    <a:pos x="55" y="106"/>
                  </a:cxn>
                  <a:cxn ang="0">
                    <a:pos x="50" y="110"/>
                  </a:cxn>
                  <a:cxn ang="0">
                    <a:pos x="44" y="112"/>
                  </a:cxn>
                  <a:cxn ang="0">
                    <a:pos x="38" y="113"/>
                  </a:cxn>
                  <a:cxn ang="0">
                    <a:pos x="31" y="112"/>
                  </a:cxn>
                  <a:cxn ang="0">
                    <a:pos x="24" y="108"/>
                  </a:cxn>
                  <a:cxn ang="0">
                    <a:pos x="21" y="105"/>
                  </a:cxn>
                  <a:cxn ang="0">
                    <a:pos x="17" y="100"/>
                  </a:cxn>
                  <a:cxn ang="0">
                    <a:pos x="17" y="100"/>
                  </a:cxn>
                  <a:cxn ang="0">
                    <a:pos x="17" y="106"/>
                  </a:cxn>
                  <a:cxn ang="0">
                    <a:pos x="17" y="112"/>
                  </a:cxn>
                  <a:cxn ang="0">
                    <a:pos x="0" y="112"/>
                  </a:cxn>
                  <a:cxn ang="0">
                    <a:pos x="0" y="106"/>
                  </a:cxn>
                  <a:cxn ang="0">
                    <a:pos x="0" y="98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33" y="100"/>
                  </a:cxn>
                  <a:cxn ang="0">
                    <a:pos x="36" y="100"/>
                  </a:cxn>
                  <a:cxn ang="0">
                    <a:pos x="39" y="98"/>
                  </a:cxn>
                  <a:cxn ang="0">
                    <a:pos x="43" y="96"/>
                  </a:cxn>
                  <a:cxn ang="0">
                    <a:pos x="44" y="93"/>
                  </a:cxn>
                  <a:cxn ang="0">
                    <a:pos x="46" y="84"/>
                  </a:cxn>
                  <a:cxn ang="0">
                    <a:pos x="46" y="72"/>
                  </a:cxn>
                  <a:cxn ang="0">
                    <a:pos x="46" y="62"/>
                  </a:cxn>
                  <a:cxn ang="0">
                    <a:pos x="43" y="55"/>
                  </a:cxn>
                  <a:cxn ang="0">
                    <a:pos x="41" y="52"/>
                  </a:cxn>
                  <a:cxn ang="0">
                    <a:pos x="39" y="50"/>
                  </a:cxn>
                  <a:cxn ang="0">
                    <a:pos x="36" y="48"/>
                  </a:cxn>
                  <a:cxn ang="0">
                    <a:pos x="33" y="48"/>
                  </a:cxn>
                  <a:cxn ang="0">
                    <a:pos x="29" y="48"/>
                  </a:cxn>
                  <a:cxn ang="0">
                    <a:pos x="26" y="50"/>
                  </a:cxn>
                  <a:cxn ang="0">
                    <a:pos x="24" y="52"/>
                  </a:cxn>
                  <a:cxn ang="0">
                    <a:pos x="22" y="55"/>
                  </a:cxn>
                  <a:cxn ang="0">
                    <a:pos x="19" y="64"/>
                  </a:cxn>
                  <a:cxn ang="0">
                    <a:pos x="19" y="74"/>
                  </a:cxn>
                  <a:cxn ang="0">
                    <a:pos x="19" y="84"/>
                  </a:cxn>
                  <a:cxn ang="0">
                    <a:pos x="22" y="91"/>
                  </a:cxn>
                  <a:cxn ang="0">
                    <a:pos x="24" y="94"/>
                  </a:cxn>
                  <a:cxn ang="0">
                    <a:pos x="26" y="98"/>
                  </a:cxn>
                  <a:cxn ang="0">
                    <a:pos x="29" y="100"/>
                  </a:cxn>
                  <a:cxn ang="0">
                    <a:pos x="33" y="100"/>
                  </a:cxn>
                </a:cxnLst>
                <a:rect l="0" t="0" r="r" b="b"/>
                <a:pathLst>
                  <a:path w="65" h="113">
                    <a:moveTo>
                      <a:pt x="19" y="0"/>
                    </a:moveTo>
                    <a:lnTo>
                      <a:pt x="19" y="46"/>
                    </a:lnTo>
                    <a:lnTo>
                      <a:pt x="19" y="46"/>
                    </a:lnTo>
                    <a:lnTo>
                      <a:pt x="22" y="41"/>
                    </a:lnTo>
                    <a:lnTo>
                      <a:pt x="26" y="38"/>
                    </a:lnTo>
                    <a:lnTo>
                      <a:pt x="31" y="34"/>
                    </a:lnTo>
                    <a:lnTo>
                      <a:pt x="39" y="34"/>
                    </a:lnTo>
                    <a:lnTo>
                      <a:pt x="44" y="34"/>
                    </a:lnTo>
                    <a:lnTo>
                      <a:pt x="50" y="36"/>
                    </a:lnTo>
                    <a:lnTo>
                      <a:pt x="55" y="40"/>
                    </a:lnTo>
                    <a:lnTo>
                      <a:pt x="58" y="45"/>
                    </a:lnTo>
                    <a:lnTo>
                      <a:pt x="62" y="50"/>
                    </a:lnTo>
                    <a:lnTo>
                      <a:pt x="63" y="57"/>
                    </a:lnTo>
                    <a:lnTo>
                      <a:pt x="65" y="65"/>
                    </a:lnTo>
                    <a:lnTo>
                      <a:pt x="65" y="74"/>
                    </a:lnTo>
                    <a:lnTo>
                      <a:pt x="65" y="81"/>
                    </a:lnTo>
                    <a:lnTo>
                      <a:pt x="63" y="89"/>
                    </a:lnTo>
                    <a:lnTo>
                      <a:pt x="62" y="94"/>
                    </a:lnTo>
                    <a:lnTo>
                      <a:pt x="58" y="101"/>
                    </a:lnTo>
                    <a:lnTo>
                      <a:pt x="55" y="106"/>
                    </a:lnTo>
                    <a:lnTo>
                      <a:pt x="50" y="110"/>
                    </a:lnTo>
                    <a:lnTo>
                      <a:pt x="44" y="112"/>
                    </a:lnTo>
                    <a:lnTo>
                      <a:pt x="38" y="113"/>
                    </a:lnTo>
                    <a:lnTo>
                      <a:pt x="31" y="112"/>
                    </a:lnTo>
                    <a:lnTo>
                      <a:pt x="24" y="108"/>
                    </a:lnTo>
                    <a:lnTo>
                      <a:pt x="21" y="105"/>
                    </a:lnTo>
                    <a:lnTo>
                      <a:pt x="17" y="100"/>
                    </a:lnTo>
                    <a:lnTo>
                      <a:pt x="17" y="100"/>
                    </a:lnTo>
                    <a:lnTo>
                      <a:pt x="17" y="106"/>
                    </a:lnTo>
                    <a:lnTo>
                      <a:pt x="17" y="112"/>
                    </a:lnTo>
                    <a:lnTo>
                      <a:pt x="0" y="112"/>
                    </a:lnTo>
                    <a:lnTo>
                      <a:pt x="0" y="106"/>
                    </a:lnTo>
                    <a:lnTo>
                      <a:pt x="0" y="98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  <a:moveTo>
                      <a:pt x="33" y="100"/>
                    </a:moveTo>
                    <a:lnTo>
                      <a:pt x="36" y="100"/>
                    </a:lnTo>
                    <a:lnTo>
                      <a:pt x="39" y="98"/>
                    </a:lnTo>
                    <a:lnTo>
                      <a:pt x="43" y="96"/>
                    </a:lnTo>
                    <a:lnTo>
                      <a:pt x="44" y="93"/>
                    </a:lnTo>
                    <a:lnTo>
                      <a:pt x="46" y="84"/>
                    </a:lnTo>
                    <a:lnTo>
                      <a:pt x="46" y="72"/>
                    </a:lnTo>
                    <a:lnTo>
                      <a:pt x="46" y="62"/>
                    </a:lnTo>
                    <a:lnTo>
                      <a:pt x="43" y="55"/>
                    </a:lnTo>
                    <a:lnTo>
                      <a:pt x="41" y="52"/>
                    </a:lnTo>
                    <a:lnTo>
                      <a:pt x="39" y="50"/>
                    </a:lnTo>
                    <a:lnTo>
                      <a:pt x="36" y="48"/>
                    </a:lnTo>
                    <a:lnTo>
                      <a:pt x="33" y="48"/>
                    </a:lnTo>
                    <a:lnTo>
                      <a:pt x="29" y="48"/>
                    </a:lnTo>
                    <a:lnTo>
                      <a:pt x="26" y="50"/>
                    </a:lnTo>
                    <a:lnTo>
                      <a:pt x="24" y="52"/>
                    </a:lnTo>
                    <a:lnTo>
                      <a:pt x="22" y="55"/>
                    </a:lnTo>
                    <a:lnTo>
                      <a:pt x="19" y="64"/>
                    </a:lnTo>
                    <a:lnTo>
                      <a:pt x="19" y="74"/>
                    </a:lnTo>
                    <a:lnTo>
                      <a:pt x="19" y="84"/>
                    </a:lnTo>
                    <a:lnTo>
                      <a:pt x="22" y="91"/>
                    </a:lnTo>
                    <a:lnTo>
                      <a:pt x="24" y="94"/>
                    </a:lnTo>
                    <a:lnTo>
                      <a:pt x="26" y="98"/>
                    </a:lnTo>
                    <a:lnTo>
                      <a:pt x="29" y="100"/>
                    </a:lnTo>
                    <a:lnTo>
                      <a:pt x="33" y="10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367" name="Freeform 95"/>
              <p:cNvSpPr>
                <a:spLocks noEditPoints="1"/>
              </p:cNvSpPr>
              <p:nvPr/>
            </p:nvSpPr>
            <p:spPr bwMode="auto">
              <a:xfrm>
                <a:off x="2351" y="435"/>
                <a:ext cx="62" cy="79"/>
              </a:xfrm>
              <a:custGeom>
                <a:avLst/>
                <a:gdLst/>
                <a:ahLst/>
                <a:cxnLst>
                  <a:cxn ang="0">
                    <a:pos x="17" y="2"/>
                  </a:cxn>
                  <a:cxn ang="0">
                    <a:pos x="40" y="0"/>
                  </a:cxn>
                  <a:cxn ang="0">
                    <a:pos x="52" y="6"/>
                  </a:cxn>
                  <a:cxn ang="0">
                    <a:pos x="59" y="12"/>
                  </a:cxn>
                  <a:cxn ang="0">
                    <a:pos x="60" y="24"/>
                  </a:cxn>
                  <a:cxn ang="0">
                    <a:pos x="62" y="64"/>
                  </a:cxn>
                  <a:cxn ang="0">
                    <a:pos x="62" y="78"/>
                  </a:cxn>
                  <a:cxn ang="0">
                    <a:pos x="45" y="72"/>
                  </a:cxn>
                  <a:cxn ang="0">
                    <a:pos x="45" y="67"/>
                  </a:cxn>
                  <a:cxn ang="0">
                    <a:pos x="36" y="76"/>
                  </a:cxn>
                  <a:cxn ang="0">
                    <a:pos x="23" y="79"/>
                  </a:cxn>
                  <a:cxn ang="0">
                    <a:pos x="7" y="72"/>
                  </a:cxn>
                  <a:cxn ang="0">
                    <a:pos x="2" y="66"/>
                  </a:cxn>
                  <a:cxn ang="0">
                    <a:pos x="0" y="57"/>
                  </a:cxn>
                  <a:cxn ang="0">
                    <a:pos x="4" y="43"/>
                  </a:cxn>
                  <a:cxn ang="0">
                    <a:pos x="12" y="36"/>
                  </a:cxn>
                  <a:cxn ang="0">
                    <a:pos x="24" y="31"/>
                  </a:cxn>
                  <a:cxn ang="0">
                    <a:pos x="40" y="31"/>
                  </a:cxn>
                  <a:cxn ang="0">
                    <a:pos x="45" y="28"/>
                  </a:cxn>
                  <a:cxn ang="0">
                    <a:pos x="41" y="18"/>
                  </a:cxn>
                  <a:cxn ang="0">
                    <a:pos x="29" y="12"/>
                  </a:cxn>
                  <a:cxn ang="0">
                    <a:pos x="17" y="16"/>
                  </a:cxn>
                  <a:cxn ang="0">
                    <a:pos x="9" y="21"/>
                  </a:cxn>
                  <a:cxn ang="0">
                    <a:pos x="45" y="40"/>
                  </a:cxn>
                  <a:cxn ang="0">
                    <a:pos x="33" y="42"/>
                  </a:cxn>
                  <a:cxn ang="0">
                    <a:pos x="21" y="45"/>
                  </a:cxn>
                  <a:cxn ang="0">
                    <a:pos x="17" y="50"/>
                  </a:cxn>
                  <a:cxn ang="0">
                    <a:pos x="19" y="59"/>
                  </a:cxn>
                  <a:cxn ang="0">
                    <a:pos x="24" y="66"/>
                  </a:cxn>
                  <a:cxn ang="0">
                    <a:pos x="33" y="66"/>
                  </a:cxn>
                  <a:cxn ang="0">
                    <a:pos x="38" y="62"/>
                  </a:cxn>
                  <a:cxn ang="0">
                    <a:pos x="43" y="54"/>
                  </a:cxn>
                  <a:cxn ang="0">
                    <a:pos x="45" y="40"/>
                  </a:cxn>
                </a:cxnLst>
                <a:rect l="0" t="0" r="r" b="b"/>
                <a:pathLst>
                  <a:path w="62" h="79">
                    <a:moveTo>
                      <a:pt x="9" y="6"/>
                    </a:moveTo>
                    <a:lnTo>
                      <a:pt x="17" y="2"/>
                    </a:lnTo>
                    <a:lnTo>
                      <a:pt x="33" y="0"/>
                    </a:lnTo>
                    <a:lnTo>
                      <a:pt x="40" y="0"/>
                    </a:lnTo>
                    <a:lnTo>
                      <a:pt x="47" y="2"/>
                    </a:lnTo>
                    <a:lnTo>
                      <a:pt x="52" y="6"/>
                    </a:lnTo>
                    <a:lnTo>
                      <a:pt x="55" y="9"/>
                    </a:lnTo>
                    <a:lnTo>
                      <a:pt x="59" y="12"/>
                    </a:lnTo>
                    <a:lnTo>
                      <a:pt x="60" y="18"/>
                    </a:lnTo>
                    <a:lnTo>
                      <a:pt x="60" y="24"/>
                    </a:lnTo>
                    <a:lnTo>
                      <a:pt x="62" y="31"/>
                    </a:lnTo>
                    <a:lnTo>
                      <a:pt x="62" y="64"/>
                    </a:lnTo>
                    <a:lnTo>
                      <a:pt x="62" y="72"/>
                    </a:lnTo>
                    <a:lnTo>
                      <a:pt x="62" y="78"/>
                    </a:lnTo>
                    <a:lnTo>
                      <a:pt x="47" y="78"/>
                    </a:lnTo>
                    <a:lnTo>
                      <a:pt x="45" y="72"/>
                    </a:lnTo>
                    <a:lnTo>
                      <a:pt x="45" y="67"/>
                    </a:lnTo>
                    <a:lnTo>
                      <a:pt x="45" y="67"/>
                    </a:lnTo>
                    <a:lnTo>
                      <a:pt x="41" y="72"/>
                    </a:lnTo>
                    <a:lnTo>
                      <a:pt x="36" y="76"/>
                    </a:lnTo>
                    <a:lnTo>
                      <a:pt x="31" y="78"/>
                    </a:lnTo>
                    <a:lnTo>
                      <a:pt x="23" y="79"/>
                    </a:lnTo>
                    <a:lnTo>
                      <a:pt x="14" y="78"/>
                    </a:lnTo>
                    <a:lnTo>
                      <a:pt x="7" y="72"/>
                    </a:lnTo>
                    <a:lnTo>
                      <a:pt x="4" y="69"/>
                    </a:lnTo>
                    <a:lnTo>
                      <a:pt x="2" y="66"/>
                    </a:lnTo>
                    <a:lnTo>
                      <a:pt x="0" y="62"/>
                    </a:lnTo>
                    <a:lnTo>
                      <a:pt x="0" y="57"/>
                    </a:lnTo>
                    <a:lnTo>
                      <a:pt x="0" y="50"/>
                    </a:lnTo>
                    <a:lnTo>
                      <a:pt x="4" y="43"/>
                    </a:lnTo>
                    <a:lnTo>
                      <a:pt x="7" y="40"/>
                    </a:lnTo>
                    <a:lnTo>
                      <a:pt x="12" y="36"/>
                    </a:lnTo>
                    <a:lnTo>
                      <a:pt x="17" y="33"/>
                    </a:lnTo>
                    <a:lnTo>
                      <a:pt x="24" y="31"/>
                    </a:lnTo>
                    <a:lnTo>
                      <a:pt x="33" y="31"/>
                    </a:lnTo>
                    <a:lnTo>
                      <a:pt x="40" y="31"/>
                    </a:lnTo>
                    <a:lnTo>
                      <a:pt x="45" y="31"/>
                    </a:lnTo>
                    <a:lnTo>
                      <a:pt x="45" y="28"/>
                    </a:lnTo>
                    <a:lnTo>
                      <a:pt x="43" y="23"/>
                    </a:lnTo>
                    <a:lnTo>
                      <a:pt x="41" y="18"/>
                    </a:lnTo>
                    <a:lnTo>
                      <a:pt x="36" y="14"/>
                    </a:lnTo>
                    <a:lnTo>
                      <a:pt x="29" y="12"/>
                    </a:lnTo>
                    <a:lnTo>
                      <a:pt x="23" y="14"/>
                    </a:lnTo>
                    <a:lnTo>
                      <a:pt x="17" y="16"/>
                    </a:lnTo>
                    <a:lnTo>
                      <a:pt x="12" y="18"/>
                    </a:lnTo>
                    <a:lnTo>
                      <a:pt x="9" y="21"/>
                    </a:lnTo>
                    <a:lnTo>
                      <a:pt x="9" y="6"/>
                    </a:lnTo>
                    <a:close/>
                    <a:moveTo>
                      <a:pt x="45" y="40"/>
                    </a:moveTo>
                    <a:lnTo>
                      <a:pt x="43" y="40"/>
                    </a:lnTo>
                    <a:lnTo>
                      <a:pt x="33" y="42"/>
                    </a:lnTo>
                    <a:lnTo>
                      <a:pt x="24" y="43"/>
                    </a:lnTo>
                    <a:lnTo>
                      <a:pt x="21" y="45"/>
                    </a:lnTo>
                    <a:lnTo>
                      <a:pt x="19" y="48"/>
                    </a:lnTo>
                    <a:lnTo>
                      <a:pt x="17" y="50"/>
                    </a:lnTo>
                    <a:lnTo>
                      <a:pt x="17" y="55"/>
                    </a:lnTo>
                    <a:lnTo>
                      <a:pt x="19" y="59"/>
                    </a:lnTo>
                    <a:lnTo>
                      <a:pt x="21" y="64"/>
                    </a:lnTo>
                    <a:lnTo>
                      <a:pt x="24" y="66"/>
                    </a:lnTo>
                    <a:lnTo>
                      <a:pt x="29" y="66"/>
                    </a:lnTo>
                    <a:lnTo>
                      <a:pt x="33" y="66"/>
                    </a:lnTo>
                    <a:lnTo>
                      <a:pt x="36" y="66"/>
                    </a:lnTo>
                    <a:lnTo>
                      <a:pt x="38" y="62"/>
                    </a:lnTo>
                    <a:lnTo>
                      <a:pt x="41" y="60"/>
                    </a:lnTo>
                    <a:lnTo>
                      <a:pt x="43" y="54"/>
                    </a:lnTo>
                    <a:lnTo>
                      <a:pt x="45" y="45"/>
                    </a:lnTo>
                    <a:lnTo>
                      <a:pt x="45" y="4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368" name="Freeform 96"/>
              <p:cNvSpPr>
                <a:spLocks/>
              </p:cNvSpPr>
              <p:nvPr/>
            </p:nvSpPr>
            <p:spPr bwMode="auto">
              <a:xfrm>
                <a:off x="2427" y="435"/>
                <a:ext cx="49" cy="79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8" y="62"/>
                  </a:cxn>
                  <a:cxn ang="0">
                    <a:pos x="20" y="66"/>
                  </a:cxn>
                  <a:cxn ang="0">
                    <a:pos x="24" y="64"/>
                  </a:cxn>
                  <a:cxn ang="0">
                    <a:pos x="27" y="64"/>
                  </a:cxn>
                  <a:cxn ang="0">
                    <a:pos x="31" y="60"/>
                  </a:cxn>
                  <a:cxn ang="0">
                    <a:pos x="31" y="57"/>
                  </a:cxn>
                  <a:cxn ang="0">
                    <a:pos x="29" y="54"/>
                  </a:cxn>
                  <a:cxn ang="0">
                    <a:pos x="24" y="48"/>
                  </a:cxn>
                  <a:cxn ang="0">
                    <a:pos x="15" y="43"/>
                  </a:cxn>
                  <a:cxn ang="0">
                    <a:pos x="10" y="40"/>
                  </a:cxn>
                  <a:cxn ang="0">
                    <a:pos x="5" y="35"/>
                  </a:cxn>
                  <a:cxn ang="0">
                    <a:pos x="1" y="30"/>
                  </a:cxn>
                  <a:cxn ang="0">
                    <a:pos x="0" y="21"/>
                  </a:cxn>
                  <a:cxn ang="0">
                    <a:pos x="0" y="18"/>
                  </a:cxn>
                  <a:cxn ang="0">
                    <a:pos x="1" y="14"/>
                  </a:cxn>
                  <a:cxn ang="0">
                    <a:pos x="3" y="11"/>
                  </a:cxn>
                  <a:cxn ang="0">
                    <a:pos x="7" y="7"/>
                  </a:cxn>
                  <a:cxn ang="0">
                    <a:pos x="10" y="4"/>
                  </a:cxn>
                  <a:cxn ang="0">
                    <a:pos x="15" y="2"/>
                  </a:cxn>
                  <a:cxn ang="0">
                    <a:pos x="20" y="0"/>
                  </a:cxn>
                  <a:cxn ang="0">
                    <a:pos x="25" y="0"/>
                  </a:cxn>
                  <a:cxn ang="0">
                    <a:pos x="39" y="2"/>
                  </a:cxn>
                  <a:cxn ang="0">
                    <a:pos x="44" y="4"/>
                  </a:cxn>
                  <a:cxn ang="0">
                    <a:pos x="44" y="18"/>
                  </a:cxn>
                  <a:cxn ang="0">
                    <a:pos x="37" y="16"/>
                  </a:cxn>
                  <a:cxn ang="0">
                    <a:pos x="27" y="14"/>
                  </a:cxn>
                  <a:cxn ang="0">
                    <a:pos x="24" y="14"/>
                  </a:cxn>
                  <a:cxn ang="0">
                    <a:pos x="20" y="16"/>
                  </a:cxn>
                  <a:cxn ang="0">
                    <a:pos x="19" y="18"/>
                  </a:cxn>
                  <a:cxn ang="0">
                    <a:pos x="17" y="21"/>
                  </a:cxn>
                  <a:cxn ang="0">
                    <a:pos x="20" y="26"/>
                  </a:cxn>
                  <a:cxn ang="0">
                    <a:pos x="25" y="31"/>
                  </a:cxn>
                  <a:cxn ang="0">
                    <a:pos x="34" y="36"/>
                  </a:cxn>
                  <a:cxn ang="0">
                    <a:pos x="41" y="42"/>
                  </a:cxn>
                  <a:cxn ang="0">
                    <a:pos x="46" y="45"/>
                  </a:cxn>
                  <a:cxn ang="0">
                    <a:pos x="48" y="50"/>
                  </a:cxn>
                  <a:cxn ang="0">
                    <a:pos x="49" y="57"/>
                  </a:cxn>
                  <a:cxn ang="0">
                    <a:pos x="48" y="60"/>
                  </a:cxn>
                  <a:cxn ang="0">
                    <a:pos x="48" y="66"/>
                  </a:cxn>
                  <a:cxn ang="0">
                    <a:pos x="44" y="69"/>
                  </a:cxn>
                  <a:cxn ang="0">
                    <a:pos x="41" y="72"/>
                  </a:cxn>
                  <a:cxn ang="0">
                    <a:pos x="37" y="76"/>
                  </a:cxn>
                  <a:cxn ang="0">
                    <a:pos x="32" y="78"/>
                  </a:cxn>
                  <a:cxn ang="0">
                    <a:pos x="27" y="78"/>
                  </a:cxn>
                  <a:cxn ang="0">
                    <a:pos x="20" y="79"/>
                  </a:cxn>
                  <a:cxn ang="0">
                    <a:pos x="8" y="78"/>
                  </a:cxn>
                  <a:cxn ang="0">
                    <a:pos x="0" y="76"/>
                  </a:cxn>
                  <a:cxn ang="0">
                    <a:pos x="0" y="60"/>
                  </a:cxn>
                </a:cxnLst>
                <a:rect l="0" t="0" r="r" b="b"/>
                <a:pathLst>
                  <a:path w="49" h="79">
                    <a:moveTo>
                      <a:pt x="0" y="60"/>
                    </a:moveTo>
                    <a:lnTo>
                      <a:pt x="8" y="62"/>
                    </a:lnTo>
                    <a:lnTo>
                      <a:pt x="20" y="66"/>
                    </a:lnTo>
                    <a:lnTo>
                      <a:pt x="24" y="64"/>
                    </a:lnTo>
                    <a:lnTo>
                      <a:pt x="27" y="64"/>
                    </a:lnTo>
                    <a:lnTo>
                      <a:pt x="31" y="60"/>
                    </a:lnTo>
                    <a:lnTo>
                      <a:pt x="31" y="57"/>
                    </a:lnTo>
                    <a:lnTo>
                      <a:pt x="29" y="54"/>
                    </a:lnTo>
                    <a:lnTo>
                      <a:pt x="24" y="48"/>
                    </a:lnTo>
                    <a:lnTo>
                      <a:pt x="15" y="43"/>
                    </a:lnTo>
                    <a:lnTo>
                      <a:pt x="10" y="40"/>
                    </a:lnTo>
                    <a:lnTo>
                      <a:pt x="5" y="35"/>
                    </a:lnTo>
                    <a:lnTo>
                      <a:pt x="1" y="30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1" y="14"/>
                    </a:lnTo>
                    <a:lnTo>
                      <a:pt x="3" y="11"/>
                    </a:lnTo>
                    <a:lnTo>
                      <a:pt x="7" y="7"/>
                    </a:lnTo>
                    <a:lnTo>
                      <a:pt x="10" y="4"/>
                    </a:lnTo>
                    <a:lnTo>
                      <a:pt x="15" y="2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39" y="2"/>
                    </a:lnTo>
                    <a:lnTo>
                      <a:pt x="44" y="4"/>
                    </a:lnTo>
                    <a:lnTo>
                      <a:pt x="44" y="18"/>
                    </a:lnTo>
                    <a:lnTo>
                      <a:pt x="37" y="16"/>
                    </a:lnTo>
                    <a:lnTo>
                      <a:pt x="27" y="14"/>
                    </a:lnTo>
                    <a:lnTo>
                      <a:pt x="24" y="14"/>
                    </a:lnTo>
                    <a:lnTo>
                      <a:pt x="20" y="16"/>
                    </a:lnTo>
                    <a:lnTo>
                      <a:pt x="19" y="18"/>
                    </a:lnTo>
                    <a:lnTo>
                      <a:pt x="17" y="21"/>
                    </a:lnTo>
                    <a:lnTo>
                      <a:pt x="20" y="26"/>
                    </a:lnTo>
                    <a:lnTo>
                      <a:pt x="25" y="31"/>
                    </a:lnTo>
                    <a:lnTo>
                      <a:pt x="34" y="36"/>
                    </a:lnTo>
                    <a:lnTo>
                      <a:pt x="41" y="42"/>
                    </a:lnTo>
                    <a:lnTo>
                      <a:pt x="46" y="45"/>
                    </a:lnTo>
                    <a:lnTo>
                      <a:pt x="48" y="50"/>
                    </a:lnTo>
                    <a:lnTo>
                      <a:pt x="49" y="57"/>
                    </a:lnTo>
                    <a:lnTo>
                      <a:pt x="48" y="60"/>
                    </a:lnTo>
                    <a:lnTo>
                      <a:pt x="48" y="66"/>
                    </a:lnTo>
                    <a:lnTo>
                      <a:pt x="44" y="69"/>
                    </a:lnTo>
                    <a:lnTo>
                      <a:pt x="41" y="72"/>
                    </a:lnTo>
                    <a:lnTo>
                      <a:pt x="37" y="76"/>
                    </a:lnTo>
                    <a:lnTo>
                      <a:pt x="32" y="78"/>
                    </a:lnTo>
                    <a:lnTo>
                      <a:pt x="27" y="78"/>
                    </a:lnTo>
                    <a:lnTo>
                      <a:pt x="20" y="79"/>
                    </a:lnTo>
                    <a:lnTo>
                      <a:pt x="8" y="78"/>
                    </a:lnTo>
                    <a:lnTo>
                      <a:pt x="0" y="76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369" name="Freeform 97"/>
              <p:cNvSpPr>
                <a:spLocks/>
              </p:cNvSpPr>
              <p:nvPr/>
            </p:nvSpPr>
            <p:spPr bwMode="auto">
              <a:xfrm>
                <a:off x="2485" y="415"/>
                <a:ext cx="45" cy="99"/>
              </a:xfrm>
              <a:custGeom>
                <a:avLst/>
                <a:gdLst/>
                <a:ahLst/>
                <a:cxnLst>
                  <a:cxn ang="0">
                    <a:pos x="12" y="5"/>
                  </a:cxn>
                  <a:cxn ang="0">
                    <a:pos x="29" y="0"/>
                  </a:cxn>
                  <a:cxn ang="0">
                    <a:pos x="29" y="22"/>
                  </a:cxn>
                  <a:cxn ang="0">
                    <a:pos x="45" y="22"/>
                  </a:cxn>
                  <a:cxn ang="0">
                    <a:pos x="45" y="34"/>
                  </a:cxn>
                  <a:cxn ang="0">
                    <a:pos x="29" y="34"/>
                  </a:cxn>
                  <a:cxn ang="0">
                    <a:pos x="29" y="74"/>
                  </a:cxn>
                  <a:cxn ang="0">
                    <a:pos x="31" y="79"/>
                  </a:cxn>
                  <a:cxn ang="0">
                    <a:pos x="33" y="82"/>
                  </a:cxn>
                  <a:cxn ang="0">
                    <a:pos x="34" y="84"/>
                  </a:cxn>
                  <a:cxn ang="0">
                    <a:pos x="38" y="86"/>
                  </a:cxn>
                  <a:cxn ang="0">
                    <a:pos x="43" y="84"/>
                  </a:cxn>
                  <a:cxn ang="0">
                    <a:pos x="45" y="84"/>
                  </a:cxn>
                  <a:cxn ang="0">
                    <a:pos x="45" y="96"/>
                  </a:cxn>
                  <a:cxn ang="0">
                    <a:pos x="39" y="98"/>
                  </a:cxn>
                  <a:cxn ang="0">
                    <a:pos x="33" y="99"/>
                  </a:cxn>
                  <a:cxn ang="0">
                    <a:pos x="24" y="98"/>
                  </a:cxn>
                  <a:cxn ang="0">
                    <a:pos x="17" y="94"/>
                  </a:cxn>
                  <a:cxn ang="0">
                    <a:pos x="15" y="91"/>
                  </a:cxn>
                  <a:cxn ang="0">
                    <a:pos x="14" y="87"/>
                  </a:cxn>
                  <a:cxn ang="0">
                    <a:pos x="12" y="82"/>
                  </a:cxn>
                  <a:cxn ang="0">
                    <a:pos x="12" y="77"/>
                  </a:cxn>
                  <a:cxn ang="0">
                    <a:pos x="12" y="34"/>
                  </a:cxn>
                  <a:cxn ang="0">
                    <a:pos x="0" y="34"/>
                  </a:cxn>
                  <a:cxn ang="0">
                    <a:pos x="0" y="22"/>
                  </a:cxn>
                  <a:cxn ang="0">
                    <a:pos x="12" y="22"/>
                  </a:cxn>
                  <a:cxn ang="0">
                    <a:pos x="12" y="5"/>
                  </a:cxn>
                </a:cxnLst>
                <a:rect l="0" t="0" r="r" b="b"/>
                <a:pathLst>
                  <a:path w="45" h="99">
                    <a:moveTo>
                      <a:pt x="12" y="5"/>
                    </a:moveTo>
                    <a:lnTo>
                      <a:pt x="29" y="0"/>
                    </a:lnTo>
                    <a:lnTo>
                      <a:pt x="29" y="22"/>
                    </a:lnTo>
                    <a:lnTo>
                      <a:pt x="45" y="22"/>
                    </a:lnTo>
                    <a:lnTo>
                      <a:pt x="45" y="34"/>
                    </a:lnTo>
                    <a:lnTo>
                      <a:pt x="29" y="34"/>
                    </a:lnTo>
                    <a:lnTo>
                      <a:pt x="29" y="74"/>
                    </a:lnTo>
                    <a:lnTo>
                      <a:pt x="31" y="79"/>
                    </a:lnTo>
                    <a:lnTo>
                      <a:pt x="33" y="82"/>
                    </a:lnTo>
                    <a:lnTo>
                      <a:pt x="34" y="84"/>
                    </a:lnTo>
                    <a:lnTo>
                      <a:pt x="38" y="86"/>
                    </a:lnTo>
                    <a:lnTo>
                      <a:pt x="43" y="84"/>
                    </a:lnTo>
                    <a:lnTo>
                      <a:pt x="45" y="84"/>
                    </a:lnTo>
                    <a:lnTo>
                      <a:pt x="45" y="96"/>
                    </a:lnTo>
                    <a:lnTo>
                      <a:pt x="39" y="98"/>
                    </a:lnTo>
                    <a:lnTo>
                      <a:pt x="33" y="99"/>
                    </a:lnTo>
                    <a:lnTo>
                      <a:pt x="24" y="98"/>
                    </a:lnTo>
                    <a:lnTo>
                      <a:pt x="17" y="94"/>
                    </a:lnTo>
                    <a:lnTo>
                      <a:pt x="15" y="91"/>
                    </a:lnTo>
                    <a:lnTo>
                      <a:pt x="14" y="87"/>
                    </a:lnTo>
                    <a:lnTo>
                      <a:pt x="12" y="82"/>
                    </a:lnTo>
                    <a:lnTo>
                      <a:pt x="12" y="77"/>
                    </a:lnTo>
                    <a:lnTo>
                      <a:pt x="12" y="34"/>
                    </a:lnTo>
                    <a:lnTo>
                      <a:pt x="0" y="34"/>
                    </a:lnTo>
                    <a:lnTo>
                      <a:pt x="0" y="22"/>
                    </a:lnTo>
                    <a:lnTo>
                      <a:pt x="12" y="22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370" name="Freeform 98"/>
              <p:cNvSpPr>
                <a:spLocks noEditPoints="1"/>
              </p:cNvSpPr>
              <p:nvPr/>
            </p:nvSpPr>
            <p:spPr bwMode="auto">
              <a:xfrm>
                <a:off x="2540" y="435"/>
                <a:ext cx="62" cy="79"/>
              </a:xfrm>
              <a:custGeom>
                <a:avLst/>
                <a:gdLst/>
                <a:ahLst/>
                <a:cxnLst>
                  <a:cxn ang="0">
                    <a:pos x="58" y="74"/>
                  </a:cxn>
                  <a:cxn ang="0">
                    <a:pos x="50" y="78"/>
                  </a:cxn>
                  <a:cxn ang="0">
                    <a:pos x="36" y="79"/>
                  </a:cxn>
                  <a:cxn ang="0">
                    <a:pos x="26" y="78"/>
                  </a:cxn>
                  <a:cxn ang="0">
                    <a:pos x="19" y="76"/>
                  </a:cxn>
                  <a:cxn ang="0">
                    <a:pos x="14" y="72"/>
                  </a:cxn>
                  <a:cxn ang="0">
                    <a:pos x="8" y="67"/>
                  </a:cxn>
                  <a:cxn ang="0">
                    <a:pos x="5" y="62"/>
                  </a:cxn>
                  <a:cxn ang="0">
                    <a:pos x="2" y="55"/>
                  </a:cxn>
                  <a:cxn ang="0">
                    <a:pos x="0" y="48"/>
                  </a:cxn>
                  <a:cxn ang="0">
                    <a:pos x="0" y="40"/>
                  </a:cxn>
                  <a:cxn ang="0">
                    <a:pos x="0" y="33"/>
                  </a:cxn>
                  <a:cxn ang="0">
                    <a:pos x="2" y="24"/>
                  </a:cxn>
                  <a:cxn ang="0">
                    <a:pos x="5" y="18"/>
                  </a:cxn>
                  <a:cxn ang="0">
                    <a:pos x="8" y="12"/>
                  </a:cxn>
                  <a:cxn ang="0">
                    <a:pos x="12" y="7"/>
                  </a:cxn>
                  <a:cxn ang="0">
                    <a:pos x="19" y="4"/>
                  </a:cxn>
                  <a:cxn ang="0">
                    <a:pos x="24" y="0"/>
                  </a:cxn>
                  <a:cxn ang="0">
                    <a:pos x="31" y="0"/>
                  </a:cxn>
                  <a:cxn ang="0">
                    <a:pos x="38" y="0"/>
                  </a:cxn>
                  <a:cxn ang="0">
                    <a:pos x="43" y="2"/>
                  </a:cxn>
                  <a:cxn ang="0">
                    <a:pos x="48" y="6"/>
                  </a:cxn>
                  <a:cxn ang="0">
                    <a:pos x="53" y="9"/>
                  </a:cxn>
                  <a:cxn ang="0">
                    <a:pos x="56" y="14"/>
                  </a:cxn>
                  <a:cxn ang="0">
                    <a:pos x="60" y="21"/>
                  </a:cxn>
                  <a:cxn ang="0">
                    <a:pos x="62" y="30"/>
                  </a:cxn>
                  <a:cxn ang="0">
                    <a:pos x="62" y="42"/>
                  </a:cxn>
                  <a:cxn ang="0">
                    <a:pos x="62" y="45"/>
                  </a:cxn>
                  <a:cxn ang="0">
                    <a:pos x="17" y="45"/>
                  </a:cxn>
                  <a:cxn ang="0">
                    <a:pos x="19" y="54"/>
                  </a:cxn>
                  <a:cxn ang="0">
                    <a:pos x="22" y="60"/>
                  </a:cxn>
                  <a:cxn ang="0">
                    <a:pos x="24" y="62"/>
                  </a:cxn>
                  <a:cxn ang="0">
                    <a:pos x="27" y="64"/>
                  </a:cxn>
                  <a:cxn ang="0">
                    <a:pos x="32" y="66"/>
                  </a:cxn>
                  <a:cxn ang="0">
                    <a:pos x="38" y="66"/>
                  </a:cxn>
                  <a:cxn ang="0">
                    <a:pos x="44" y="64"/>
                  </a:cxn>
                  <a:cxn ang="0">
                    <a:pos x="50" y="64"/>
                  </a:cxn>
                  <a:cxn ang="0">
                    <a:pos x="55" y="62"/>
                  </a:cxn>
                  <a:cxn ang="0">
                    <a:pos x="56" y="59"/>
                  </a:cxn>
                  <a:cxn ang="0">
                    <a:pos x="58" y="74"/>
                  </a:cxn>
                  <a:cxn ang="0">
                    <a:pos x="44" y="33"/>
                  </a:cxn>
                  <a:cxn ang="0">
                    <a:pos x="43" y="24"/>
                  </a:cxn>
                  <a:cxn ang="0">
                    <a:pos x="41" y="18"/>
                  </a:cxn>
                  <a:cxn ang="0">
                    <a:pos x="36" y="14"/>
                  </a:cxn>
                  <a:cxn ang="0">
                    <a:pos x="31" y="12"/>
                  </a:cxn>
                  <a:cxn ang="0">
                    <a:pos x="27" y="12"/>
                  </a:cxn>
                  <a:cxn ang="0">
                    <a:pos x="26" y="14"/>
                  </a:cxn>
                  <a:cxn ang="0">
                    <a:pos x="22" y="16"/>
                  </a:cxn>
                  <a:cxn ang="0">
                    <a:pos x="20" y="19"/>
                  </a:cxn>
                  <a:cxn ang="0">
                    <a:pos x="19" y="26"/>
                  </a:cxn>
                  <a:cxn ang="0">
                    <a:pos x="17" y="33"/>
                  </a:cxn>
                  <a:cxn ang="0">
                    <a:pos x="44" y="33"/>
                  </a:cxn>
                </a:cxnLst>
                <a:rect l="0" t="0" r="r" b="b"/>
                <a:pathLst>
                  <a:path w="62" h="79">
                    <a:moveTo>
                      <a:pt x="58" y="74"/>
                    </a:moveTo>
                    <a:lnTo>
                      <a:pt x="50" y="78"/>
                    </a:lnTo>
                    <a:lnTo>
                      <a:pt x="36" y="79"/>
                    </a:lnTo>
                    <a:lnTo>
                      <a:pt x="26" y="78"/>
                    </a:lnTo>
                    <a:lnTo>
                      <a:pt x="19" y="76"/>
                    </a:lnTo>
                    <a:lnTo>
                      <a:pt x="14" y="72"/>
                    </a:lnTo>
                    <a:lnTo>
                      <a:pt x="8" y="67"/>
                    </a:lnTo>
                    <a:lnTo>
                      <a:pt x="5" y="62"/>
                    </a:lnTo>
                    <a:lnTo>
                      <a:pt x="2" y="55"/>
                    </a:lnTo>
                    <a:lnTo>
                      <a:pt x="0" y="48"/>
                    </a:lnTo>
                    <a:lnTo>
                      <a:pt x="0" y="40"/>
                    </a:lnTo>
                    <a:lnTo>
                      <a:pt x="0" y="33"/>
                    </a:lnTo>
                    <a:lnTo>
                      <a:pt x="2" y="24"/>
                    </a:lnTo>
                    <a:lnTo>
                      <a:pt x="5" y="18"/>
                    </a:lnTo>
                    <a:lnTo>
                      <a:pt x="8" y="12"/>
                    </a:lnTo>
                    <a:lnTo>
                      <a:pt x="12" y="7"/>
                    </a:lnTo>
                    <a:lnTo>
                      <a:pt x="19" y="4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3" y="2"/>
                    </a:lnTo>
                    <a:lnTo>
                      <a:pt x="48" y="6"/>
                    </a:lnTo>
                    <a:lnTo>
                      <a:pt x="53" y="9"/>
                    </a:lnTo>
                    <a:lnTo>
                      <a:pt x="56" y="14"/>
                    </a:lnTo>
                    <a:lnTo>
                      <a:pt x="60" y="21"/>
                    </a:lnTo>
                    <a:lnTo>
                      <a:pt x="62" y="30"/>
                    </a:lnTo>
                    <a:lnTo>
                      <a:pt x="62" y="42"/>
                    </a:lnTo>
                    <a:lnTo>
                      <a:pt x="62" y="45"/>
                    </a:lnTo>
                    <a:lnTo>
                      <a:pt x="17" y="45"/>
                    </a:lnTo>
                    <a:lnTo>
                      <a:pt x="19" y="54"/>
                    </a:lnTo>
                    <a:lnTo>
                      <a:pt x="22" y="60"/>
                    </a:lnTo>
                    <a:lnTo>
                      <a:pt x="24" y="62"/>
                    </a:lnTo>
                    <a:lnTo>
                      <a:pt x="27" y="64"/>
                    </a:lnTo>
                    <a:lnTo>
                      <a:pt x="32" y="66"/>
                    </a:lnTo>
                    <a:lnTo>
                      <a:pt x="38" y="66"/>
                    </a:lnTo>
                    <a:lnTo>
                      <a:pt x="44" y="64"/>
                    </a:lnTo>
                    <a:lnTo>
                      <a:pt x="50" y="64"/>
                    </a:lnTo>
                    <a:lnTo>
                      <a:pt x="55" y="62"/>
                    </a:lnTo>
                    <a:lnTo>
                      <a:pt x="56" y="59"/>
                    </a:lnTo>
                    <a:lnTo>
                      <a:pt x="58" y="74"/>
                    </a:lnTo>
                    <a:close/>
                    <a:moveTo>
                      <a:pt x="44" y="33"/>
                    </a:moveTo>
                    <a:lnTo>
                      <a:pt x="43" y="24"/>
                    </a:lnTo>
                    <a:lnTo>
                      <a:pt x="41" y="18"/>
                    </a:lnTo>
                    <a:lnTo>
                      <a:pt x="36" y="14"/>
                    </a:lnTo>
                    <a:lnTo>
                      <a:pt x="31" y="12"/>
                    </a:lnTo>
                    <a:lnTo>
                      <a:pt x="27" y="12"/>
                    </a:lnTo>
                    <a:lnTo>
                      <a:pt x="26" y="14"/>
                    </a:lnTo>
                    <a:lnTo>
                      <a:pt x="22" y="16"/>
                    </a:lnTo>
                    <a:lnTo>
                      <a:pt x="20" y="19"/>
                    </a:lnTo>
                    <a:lnTo>
                      <a:pt x="19" y="26"/>
                    </a:lnTo>
                    <a:lnTo>
                      <a:pt x="17" y="33"/>
                    </a:lnTo>
                    <a:lnTo>
                      <a:pt x="44" y="3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371" name="Freeform 99"/>
              <p:cNvSpPr>
                <a:spLocks/>
              </p:cNvSpPr>
              <p:nvPr/>
            </p:nvSpPr>
            <p:spPr bwMode="auto">
              <a:xfrm>
                <a:off x="2614" y="435"/>
                <a:ext cx="54" cy="79"/>
              </a:xfrm>
              <a:custGeom>
                <a:avLst/>
                <a:gdLst/>
                <a:ahLst/>
                <a:cxnLst>
                  <a:cxn ang="0">
                    <a:pos x="54" y="76"/>
                  </a:cxn>
                  <a:cxn ang="0">
                    <a:pos x="46" y="78"/>
                  </a:cxn>
                  <a:cxn ang="0">
                    <a:pos x="35" y="79"/>
                  </a:cxn>
                  <a:cxn ang="0">
                    <a:pos x="27" y="78"/>
                  </a:cxn>
                  <a:cxn ang="0">
                    <a:pos x="20" y="76"/>
                  </a:cxn>
                  <a:cxn ang="0">
                    <a:pos x="13" y="72"/>
                  </a:cxn>
                  <a:cxn ang="0">
                    <a:pos x="8" y="67"/>
                  </a:cxn>
                  <a:cxn ang="0">
                    <a:pos x="5" y="62"/>
                  </a:cxn>
                  <a:cxn ang="0">
                    <a:pos x="1" y="55"/>
                  </a:cxn>
                  <a:cxn ang="0">
                    <a:pos x="0" y="47"/>
                  </a:cxn>
                  <a:cxn ang="0">
                    <a:pos x="0" y="40"/>
                  </a:cxn>
                  <a:cxn ang="0">
                    <a:pos x="0" y="31"/>
                  </a:cxn>
                  <a:cxn ang="0">
                    <a:pos x="1" y="24"/>
                  </a:cxn>
                  <a:cxn ang="0">
                    <a:pos x="5" y="18"/>
                  </a:cxn>
                  <a:cxn ang="0">
                    <a:pos x="8" y="12"/>
                  </a:cxn>
                  <a:cxn ang="0">
                    <a:pos x="13" y="7"/>
                  </a:cxn>
                  <a:cxn ang="0">
                    <a:pos x="20" y="4"/>
                  </a:cxn>
                  <a:cxn ang="0">
                    <a:pos x="27" y="0"/>
                  </a:cxn>
                  <a:cxn ang="0">
                    <a:pos x="37" y="0"/>
                  </a:cxn>
                  <a:cxn ang="0">
                    <a:pos x="46" y="0"/>
                  </a:cxn>
                  <a:cxn ang="0">
                    <a:pos x="53" y="4"/>
                  </a:cxn>
                  <a:cxn ang="0">
                    <a:pos x="51" y="18"/>
                  </a:cxn>
                  <a:cxn ang="0">
                    <a:pos x="46" y="16"/>
                  </a:cxn>
                  <a:cxn ang="0">
                    <a:pos x="39" y="14"/>
                  </a:cxn>
                  <a:cxn ang="0">
                    <a:pos x="34" y="14"/>
                  </a:cxn>
                  <a:cxn ang="0">
                    <a:pos x="30" y="16"/>
                  </a:cxn>
                  <a:cxn ang="0">
                    <a:pos x="27" y="18"/>
                  </a:cxn>
                  <a:cxn ang="0">
                    <a:pos x="23" y="21"/>
                  </a:cxn>
                  <a:cxn ang="0">
                    <a:pos x="20" y="30"/>
                  </a:cxn>
                  <a:cxn ang="0">
                    <a:pos x="18" y="40"/>
                  </a:cxn>
                  <a:cxn ang="0">
                    <a:pos x="20" y="50"/>
                  </a:cxn>
                  <a:cxn ang="0">
                    <a:pos x="23" y="57"/>
                  </a:cxn>
                  <a:cxn ang="0">
                    <a:pos x="27" y="60"/>
                  </a:cxn>
                  <a:cxn ang="0">
                    <a:pos x="30" y="62"/>
                  </a:cxn>
                  <a:cxn ang="0">
                    <a:pos x="35" y="64"/>
                  </a:cxn>
                  <a:cxn ang="0">
                    <a:pos x="39" y="66"/>
                  </a:cxn>
                  <a:cxn ang="0">
                    <a:pos x="47" y="64"/>
                  </a:cxn>
                  <a:cxn ang="0">
                    <a:pos x="53" y="60"/>
                  </a:cxn>
                  <a:cxn ang="0">
                    <a:pos x="54" y="76"/>
                  </a:cxn>
                </a:cxnLst>
                <a:rect l="0" t="0" r="r" b="b"/>
                <a:pathLst>
                  <a:path w="54" h="79">
                    <a:moveTo>
                      <a:pt x="54" y="76"/>
                    </a:moveTo>
                    <a:lnTo>
                      <a:pt x="46" y="78"/>
                    </a:lnTo>
                    <a:lnTo>
                      <a:pt x="35" y="79"/>
                    </a:lnTo>
                    <a:lnTo>
                      <a:pt x="27" y="78"/>
                    </a:lnTo>
                    <a:lnTo>
                      <a:pt x="20" y="76"/>
                    </a:lnTo>
                    <a:lnTo>
                      <a:pt x="13" y="72"/>
                    </a:lnTo>
                    <a:lnTo>
                      <a:pt x="8" y="67"/>
                    </a:lnTo>
                    <a:lnTo>
                      <a:pt x="5" y="62"/>
                    </a:lnTo>
                    <a:lnTo>
                      <a:pt x="1" y="55"/>
                    </a:lnTo>
                    <a:lnTo>
                      <a:pt x="0" y="47"/>
                    </a:lnTo>
                    <a:lnTo>
                      <a:pt x="0" y="40"/>
                    </a:lnTo>
                    <a:lnTo>
                      <a:pt x="0" y="31"/>
                    </a:lnTo>
                    <a:lnTo>
                      <a:pt x="1" y="24"/>
                    </a:lnTo>
                    <a:lnTo>
                      <a:pt x="5" y="18"/>
                    </a:lnTo>
                    <a:lnTo>
                      <a:pt x="8" y="12"/>
                    </a:lnTo>
                    <a:lnTo>
                      <a:pt x="13" y="7"/>
                    </a:lnTo>
                    <a:lnTo>
                      <a:pt x="20" y="4"/>
                    </a:lnTo>
                    <a:lnTo>
                      <a:pt x="27" y="0"/>
                    </a:lnTo>
                    <a:lnTo>
                      <a:pt x="37" y="0"/>
                    </a:lnTo>
                    <a:lnTo>
                      <a:pt x="46" y="0"/>
                    </a:lnTo>
                    <a:lnTo>
                      <a:pt x="53" y="4"/>
                    </a:lnTo>
                    <a:lnTo>
                      <a:pt x="51" y="18"/>
                    </a:lnTo>
                    <a:lnTo>
                      <a:pt x="46" y="16"/>
                    </a:lnTo>
                    <a:lnTo>
                      <a:pt x="39" y="14"/>
                    </a:lnTo>
                    <a:lnTo>
                      <a:pt x="34" y="14"/>
                    </a:lnTo>
                    <a:lnTo>
                      <a:pt x="30" y="16"/>
                    </a:lnTo>
                    <a:lnTo>
                      <a:pt x="27" y="18"/>
                    </a:lnTo>
                    <a:lnTo>
                      <a:pt x="23" y="21"/>
                    </a:lnTo>
                    <a:lnTo>
                      <a:pt x="20" y="30"/>
                    </a:lnTo>
                    <a:lnTo>
                      <a:pt x="18" y="40"/>
                    </a:lnTo>
                    <a:lnTo>
                      <a:pt x="20" y="50"/>
                    </a:lnTo>
                    <a:lnTo>
                      <a:pt x="23" y="57"/>
                    </a:lnTo>
                    <a:lnTo>
                      <a:pt x="27" y="60"/>
                    </a:lnTo>
                    <a:lnTo>
                      <a:pt x="30" y="62"/>
                    </a:lnTo>
                    <a:lnTo>
                      <a:pt x="35" y="64"/>
                    </a:lnTo>
                    <a:lnTo>
                      <a:pt x="39" y="66"/>
                    </a:lnTo>
                    <a:lnTo>
                      <a:pt x="47" y="64"/>
                    </a:lnTo>
                    <a:lnTo>
                      <a:pt x="53" y="60"/>
                    </a:lnTo>
                    <a:lnTo>
                      <a:pt x="54" y="7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372" name="Freeform 100"/>
              <p:cNvSpPr>
                <a:spLocks noEditPoints="1"/>
              </p:cNvSpPr>
              <p:nvPr/>
            </p:nvSpPr>
            <p:spPr bwMode="auto">
              <a:xfrm>
                <a:off x="2680" y="405"/>
                <a:ext cx="19" cy="1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0"/>
                  </a:cxn>
                  <a:cxn ang="0">
                    <a:pos x="19" y="17"/>
                  </a:cxn>
                  <a:cxn ang="0">
                    <a:pos x="0" y="17"/>
                  </a:cxn>
                  <a:cxn ang="0">
                    <a:pos x="0" y="0"/>
                  </a:cxn>
                  <a:cxn ang="0">
                    <a:pos x="0" y="32"/>
                  </a:cxn>
                  <a:cxn ang="0">
                    <a:pos x="19" y="32"/>
                  </a:cxn>
                  <a:cxn ang="0">
                    <a:pos x="19" y="108"/>
                  </a:cxn>
                  <a:cxn ang="0">
                    <a:pos x="0" y="108"/>
                  </a:cxn>
                  <a:cxn ang="0">
                    <a:pos x="0" y="32"/>
                  </a:cxn>
                </a:cxnLst>
                <a:rect l="0" t="0" r="r" b="b"/>
                <a:pathLst>
                  <a:path w="19" h="108">
                    <a:moveTo>
                      <a:pt x="0" y="0"/>
                    </a:moveTo>
                    <a:lnTo>
                      <a:pt x="19" y="0"/>
                    </a:lnTo>
                    <a:lnTo>
                      <a:pt x="19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  <a:moveTo>
                      <a:pt x="0" y="32"/>
                    </a:moveTo>
                    <a:lnTo>
                      <a:pt x="19" y="32"/>
                    </a:lnTo>
                    <a:lnTo>
                      <a:pt x="19" y="108"/>
                    </a:lnTo>
                    <a:lnTo>
                      <a:pt x="0" y="108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373" name="Freeform 101"/>
              <p:cNvSpPr>
                <a:spLocks/>
              </p:cNvSpPr>
              <p:nvPr/>
            </p:nvSpPr>
            <p:spPr bwMode="auto">
              <a:xfrm>
                <a:off x="2716" y="435"/>
                <a:ext cx="100" cy="78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7"/>
                  </a:cxn>
                  <a:cxn ang="0">
                    <a:pos x="0" y="2"/>
                  </a:cxn>
                  <a:cxn ang="0">
                    <a:pos x="19" y="2"/>
                  </a:cxn>
                  <a:cxn ang="0">
                    <a:pos x="19" y="7"/>
                  </a:cxn>
                  <a:cxn ang="0">
                    <a:pos x="19" y="14"/>
                  </a:cxn>
                  <a:cxn ang="0">
                    <a:pos x="19" y="14"/>
                  </a:cxn>
                  <a:cxn ang="0">
                    <a:pos x="23" y="9"/>
                  </a:cxn>
                  <a:cxn ang="0">
                    <a:pos x="26" y="4"/>
                  </a:cxn>
                  <a:cxn ang="0">
                    <a:pos x="31" y="2"/>
                  </a:cxn>
                  <a:cxn ang="0">
                    <a:pos x="38" y="0"/>
                  </a:cxn>
                  <a:cxn ang="0">
                    <a:pos x="47" y="2"/>
                  </a:cxn>
                  <a:cxn ang="0">
                    <a:pos x="52" y="4"/>
                  </a:cxn>
                  <a:cxn ang="0">
                    <a:pos x="55" y="9"/>
                  </a:cxn>
                  <a:cxn ang="0">
                    <a:pos x="59" y="12"/>
                  </a:cxn>
                  <a:cxn ang="0">
                    <a:pos x="62" y="7"/>
                  </a:cxn>
                  <a:cxn ang="0">
                    <a:pos x="65" y="4"/>
                  </a:cxn>
                  <a:cxn ang="0">
                    <a:pos x="71" y="0"/>
                  </a:cxn>
                  <a:cxn ang="0">
                    <a:pos x="79" y="0"/>
                  </a:cxn>
                  <a:cxn ang="0">
                    <a:pos x="84" y="0"/>
                  </a:cxn>
                  <a:cxn ang="0">
                    <a:pos x="89" y="2"/>
                  </a:cxn>
                  <a:cxn ang="0">
                    <a:pos x="93" y="6"/>
                  </a:cxn>
                  <a:cxn ang="0">
                    <a:pos x="96" y="9"/>
                  </a:cxn>
                  <a:cxn ang="0">
                    <a:pos x="100" y="18"/>
                  </a:cxn>
                  <a:cxn ang="0">
                    <a:pos x="100" y="31"/>
                  </a:cxn>
                  <a:cxn ang="0">
                    <a:pos x="100" y="78"/>
                  </a:cxn>
                  <a:cxn ang="0">
                    <a:pos x="83" y="78"/>
                  </a:cxn>
                  <a:cxn ang="0">
                    <a:pos x="83" y="30"/>
                  </a:cxn>
                  <a:cxn ang="0">
                    <a:pos x="81" y="23"/>
                  </a:cxn>
                  <a:cxn ang="0">
                    <a:pos x="79" y="19"/>
                  </a:cxn>
                  <a:cxn ang="0">
                    <a:pos x="77" y="16"/>
                  </a:cxn>
                  <a:cxn ang="0">
                    <a:pos x="72" y="16"/>
                  </a:cxn>
                  <a:cxn ang="0">
                    <a:pos x="67" y="16"/>
                  </a:cxn>
                  <a:cxn ang="0">
                    <a:pos x="64" y="19"/>
                  </a:cxn>
                  <a:cxn ang="0">
                    <a:pos x="60" y="24"/>
                  </a:cxn>
                  <a:cxn ang="0">
                    <a:pos x="60" y="31"/>
                  </a:cxn>
                  <a:cxn ang="0">
                    <a:pos x="60" y="78"/>
                  </a:cxn>
                  <a:cxn ang="0">
                    <a:pos x="41" y="78"/>
                  </a:cxn>
                  <a:cxn ang="0">
                    <a:pos x="41" y="30"/>
                  </a:cxn>
                  <a:cxn ang="0">
                    <a:pos x="41" y="23"/>
                  </a:cxn>
                  <a:cxn ang="0">
                    <a:pos x="40" y="19"/>
                  </a:cxn>
                  <a:cxn ang="0">
                    <a:pos x="36" y="16"/>
                  </a:cxn>
                  <a:cxn ang="0">
                    <a:pos x="31" y="16"/>
                  </a:cxn>
                  <a:cxn ang="0">
                    <a:pos x="26" y="16"/>
                  </a:cxn>
                  <a:cxn ang="0">
                    <a:pos x="23" y="19"/>
                  </a:cxn>
                  <a:cxn ang="0">
                    <a:pos x="21" y="24"/>
                  </a:cxn>
                  <a:cxn ang="0">
                    <a:pos x="19" y="31"/>
                  </a:cxn>
                  <a:cxn ang="0">
                    <a:pos x="19" y="78"/>
                  </a:cxn>
                  <a:cxn ang="0">
                    <a:pos x="0" y="78"/>
                  </a:cxn>
                  <a:cxn ang="0">
                    <a:pos x="0" y="14"/>
                  </a:cxn>
                </a:cxnLst>
                <a:rect l="0" t="0" r="r" b="b"/>
                <a:pathLst>
                  <a:path w="100" h="78">
                    <a:moveTo>
                      <a:pt x="0" y="14"/>
                    </a:moveTo>
                    <a:lnTo>
                      <a:pt x="0" y="7"/>
                    </a:lnTo>
                    <a:lnTo>
                      <a:pt x="0" y="2"/>
                    </a:lnTo>
                    <a:lnTo>
                      <a:pt x="19" y="2"/>
                    </a:lnTo>
                    <a:lnTo>
                      <a:pt x="19" y="7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23" y="9"/>
                    </a:lnTo>
                    <a:lnTo>
                      <a:pt x="26" y="4"/>
                    </a:lnTo>
                    <a:lnTo>
                      <a:pt x="31" y="2"/>
                    </a:lnTo>
                    <a:lnTo>
                      <a:pt x="38" y="0"/>
                    </a:lnTo>
                    <a:lnTo>
                      <a:pt x="47" y="2"/>
                    </a:lnTo>
                    <a:lnTo>
                      <a:pt x="52" y="4"/>
                    </a:lnTo>
                    <a:lnTo>
                      <a:pt x="55" y="9"/>
                    </a:lnTo>
                    <a:lnTo>
                      <a:pt x="59" y="12"/>
                    </a:lnTo>
                    <a:lnTo>
                      <a:pt x="62" y="7"/>
                    </a:lnTo>
                    <a:lnTo>
                      <a:pt x="65" y="4"/>
                    </a:lnTo>
                    <a:lnTo>
                      <a:pt x="71" y="0"/>
                    </a:lnTo>
                    <a:lnTo>
                      <a:pt x="79" y="0"/>
                    </a:lnTo>
                    <a:lnTo>
                      <a:pt x="84" y="0"/>
                    </a:lnTo>
                    <a:lnTo>
                      <a:pt x="89" y="2"/>
                    </a:lnTo>
                    <a:lnTo>
                      <a:pt x="93" y="6"/>
                    </a:lnTo>
                    <a:lnTo>
                      <a:pt x="96" y="9"/>
                    </a:lnTo>
                    <a:lnTo>
                      <a:pt x="100" y="18"/>
                    </a:lnTo>
                    <a:lnTo>
                      <a:pt x="100" y="31"/>
                    </a:lnTo>
                    <a:lnTo>
                      <a:pt x="100" y="78"/>
                    </a:lnTo>
                    <a:lnTo>
                      <a:pt x="83" y="78"/>
                    </a:lnTo>
                    <a:lnTo>
                      <a:pt x="83" y="30"/>
                    </a:lnTo>
                    <a:lnTo>
                      <a:pt x="81" y="23"/>
                    </a:lnTo>
                    <a:lnTo>
                      <a:pt x="79" y="19"/>
                    </a:lnTo>
                    <a:lnTo>
                      <a:pt x="77" y="16"/>
                    </a:lnTo>
                    <a:lnTo>
                      <a:pt x="72" y="16"/>
                    </a:lnTo>
                    <a:lnTo>
                      <a:pt x="67" y="16"/>
                    </a:lnTo>
                    <a:lnTo>
                      <a:pt x="64" y="19"/>
                    </a:lnTo>
                    <a:lnTo>
                      <a:pt x="60" y="24"/>
                    </a:lnTo>
                    <a:lnTo>
                      <a:pt x="60" y="31"/>
                    </a:lnTo>
                    <a:lnTo>
                      <a:pt x="60" y="78"/>
                    </a:lnTo>
                    <a:lnTo>
                      <a:pt x="41" y="78"/>
                    </a:lnTo>
                    <a:lnTo>
                      <a:pt x="41" y="30"/>
                    </a:lnTo>
                    <a:lnTo>
                      <a:pt x="41" y="23"/>
                    </a:lnTo>
                    <a:lnTo>
                      <a:pt x="40" y="19"/>
                    </a:lnTo>
                    <a:lnTo>
                      <a:pt x="36" y="16"/>
                    </a:lnTo>
                    <a:lnTo>
                      <a:pt x="31" y="16"/>
                    </a:lnTo>
                    <a:lnTo>
                      <a:pt x="26" y="16"/>
                    </a:lnTo>
                    <a:lnTo>
                      <a:pt x="23" y="19"/>
                    </a:lnTo>
                    <a:lnTo>
                      <a:pt x="21" y="24"/>
                    </a:lnTo>
                    <a:lnTo>
                      <a:pt x="19" y="31"/>
                    </a:lnTo>
                    <a:lnTo>
                      <a:pt x="19" y="78"/>
                    </a:lnTo>
                    <a:lnTo>
                      <a:pt x="0" y="7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374" name="Freeform 102"/>
              <p:cNvSpPr>
                <a:spLocks noEditPoints="1"/>
              </p:cNvSpPr>
              <p:nvPr/>
            </p:nvSpPr>
            <p:spPr bwMode="auto">
              <a:xfrm>
                <a:off x="2831" y="435"/>
                <a:ext cx="62" cy="79"/>
              </a:xfrm>
              <a:custGeom>
                <a:avLst/>
                <a:gdLst/>
                <a:ahLst/>
                <a:cxnLst>
                  <a:cxn ang="0">
                    <a:pos x="58" y="74"/>
                  </a:cxn>
                  <a:cxn ang="0">
                    <a:pos x="48" y="78"/>
                  </a:cxn>
                  <a:cxn ang="0">
                    <a:pos x="34" y="79"/>
                  </a:cxn>
                  <a:cxn ang="0">
                    <a:pos x="26" y="78"/>
                  </a:cxn>
                  <a:cxn ang="0">
                    <a:pos x="19" y="76"/>
                  </a:cxn>
                  <a:cxn ang="0">
                    <a:pos x="12" y="72"/>
                  </a:cxn>
                  <a:cxn ang="0">
                    <a:pos x="9" y="67"/>
                  </a:cxn>
                  <a:cxn ang="0">
                    <a:pos x="4" y="62"/>
                  </a:cxn>
                  <a:cxn ang="0">
                    <a:pos x="2" y="55"/>
                  </a:cxn>
                  <a:cxn ang="0">
                    <a:pos x="0" y="48"/>
                  </a:cxn>
                  <a:cxn ang="0">
                    <a:pos x="0" y="40"/>
                  </a:cxn>
                  <a:cxn ang="0">
                    <a:pos x="0" y="33"/>
                  </a:cxn>
                  <a:cxn ang="0">
                    <a:pos x="2" y="24"/>
                  </a:cxn>
                  <a:cxn ang="0">
                    <a:pos x="4" y="18"/>
                  </a:cxn>
                  <a:cxn ang="0">
                    <a:pos x="9" y="12"/>
                  </a:cxn>
                  <a:cxn ang="0">
                    <a:pos x="12" y="7"/>
                  </a:cxn>
                  <a:cxn ang="0">
                    <a:pos x="17" y="4"/>
                  </a:cxn>
                  <a:cxn ang="0">
                    <a:pos x="24" y="0"/>
                  </a:cxn>
                  <a:cxn ang="0">
                    <a:pos x="31" y="0"/>
                  </a:cxn>
                  <a:cxn ang="0">
                    <a:pos x="36" y="0"/>
                  </a:cxn>
                  <a:cxn ang="0">
                    <a:pos x="43" y="2"/>
                  </a:cxn>
                  <a:cxn ang="0">
                    <a:pos x="48" y="6"/>
                  </a:cxn>
                  <a:cxn ang="0">
                    <a:pos x="52" y="9"/>
                  </a:cxn>
                  <a:cxn ang="0">
                    <a:pos x="57" y="14"/>
                  </a:cxn>
                  <a:cxn ang="0">
                    <a:pos x="58" y="21"/>
                  </a:cxn>
                  <a:cxn ang="0">
                    <a:pos x="60" y="30"/>
                  </a:cxn>
                  <a:cxn ang="0">
                    <a:pos x="62" y="42"/>
                  </a:cxn>
                  <a:cxn ang="0">
                    <a:pos x="62" y="45"/>
                  </a:cxn>
                  <a:cxn ang="0">
                    <a:pos x="17" y="45"/>
                  </a:cxn>
                  <a:cxn ang="0">
                    <a:pos x="19" y="54"/>
                  </a:cxn>
                  <a:cxn ang="0">
                    <a:pos x="22" y="60"/>
                  </a:cxn>
                  <a:cxn ang="0">
                    <a:pos x="24" y="62"/>
                  </a:cxn>
                  <a:cxn ang="0">
                    <a:pos x="28" y="64"/>
                  </a:cxn>
                  <a:cxn ang="0">
                    <a:pos x="31" y="66"/>
                  </a:cxn>
                  <a:cxn ang="0">
                    <a:pos x="36" y="66"/>
                  </a:cxn>
                  <a:cxn ang="0">
                    <a:pos x="45" y="64"/>
                  </a:cxn>
                  <a:cxn ang="0">
                    <a:pos x="50" y="64"/>
                  </a:cxn>
                  <a:cxn ang="0">
                    <a:pos x="53" y="62"/>
                  </a:cxn>
                  <a:cxn ang="0">
                    <a:pos x="57" y="59"/>
                  </a:cxn>
                  <a:cxn ang="0">
                    <a:pos x="58" y="74"/>
                  </a:cxn>
                  <a:cxn ang="0">
                    <a:pos x="43" y="33"/>
                  </a:cxn>
                  <a:cxn ang="0">
                    <a:pos x="43" y="24"/>
                  </a:cxn>
                  <a:cxn ang="0">
                    <a:pos x="40" y="18"/>
                  </a:cxn>
                  <a:cxn ang="0">
                    <a:pos x="36" y="14"/>
                  </a:cxn>
                  <a:cxn ang="0">
                    <a:pos x="31" y="12"/>
                  </a:cxn>
                  <a:cxn ang="0">
                    <a:pos x="28" y="12"/>
                  </a:cxn>
                  <a:cxn ang="0">
                    <a:pos x="24" y="14"/>
                  </a:cxn>
                  <a:cxn ang="0">
                    <a:pos x="22" y="16"/>
                  </a:cxn>
                  <a:cxn ang="0">
                    <a:pos x="21" y="19"/>
                  </a:cxn>
                  <a:cxn ang="0">
                    <a:pos x="17" y="26"/>
                  </a:cxn>
                  <a:cxn ang="0">
                    <a:pos x="17" y="33"/>
                  </a:cxn>
                  <a:cxn ang="0">
                    <a:pos x="43" y="33"/>
                  </a:cxn>
                </a:cxnLst>
                <a:rect l="0" t="0" r="r" b="b"/>
                <a:pathLst>
                  <a:path w="62" h="79">
                    <a:moveTo>
                      <a:pt x="58" y="74"/>
                    </a:moveTo>
                    <a:lnTo>
                      <a:pt x="48" y="78"/>
                    </a:lnTo>
                    <a:lnTo>
                      <a:pt x="34" y="79"/>
                    </a:lnTo>
                    <a:lnTo>
                      <a:pt x="26" y="78"/>
                    </a:lnTo>
                    <a:lnTo>
                      <a:pt x="19" y="76"/>
                    </a:lnTo>
                    <a:lnTo>
                      <a:pt x="12" y="72"/>
                    </a:lnTo>
                    <a:lnTo>
                      <a:pt x="9" y="67"/>
                    </a:lnTo>
                    <a:lnTo>
                      <a:pt x="4" y="62"/>
                    </a:lnTo>
                    <a:lnTo>
                      <a:pt x="2" y="55"/>
                    </a:lnTo>
                    <a:lnTo>
                      <a:pt x="0" y="48"/>
                    </a:lnTo>
                    <a:lnTo>
                      <a:pt x="0" y="40"/>
                    </a:lnTo>
                    <a:lnTo>
                      <a:pt x="0" y="33"/>
                    </a:lnTo>
                    <a:lnTo>
                      <a:pt x="2" y="24"/>
                    </a:lnTo>
                    <a:lnTo>
                      <a:pt x="4" y="18"/>
                    </a:lnTo>
                    <a:lnTo>
                      <a:pt x="9" y="12"/>
                    </a:lnTo>
                    <a:lnTo>
                      <a:pt x="12" y="7"/>
                    </a:lnTo>
                    <a:lnTo>
                      <a:pt x="17" y="4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6" y="0"/>
                    </a:lnTo>
                    <a:lnTo>
                      <a:pt x="43" y="2"/>
                    </a:lnTo>
                    <a:lnTo>
                      <a:pt x="48" y="6"/>
                    </a:lnTo>
                    <a:lnTo>
                      <a:pt x="52" y="9"/>
                    </a:lnTo>
                    <a:lnTo>
                      <a:pt x="57" y="14"/>
                    </a:lnTo>
                    <a:lnTo>
                      <a:pt x="58" y="21"/>
                    </a:lnTo>
                    <a:lnTo>
                      <a:pt x="60" y="30"/>
                    </a:lnTo>
                    <a:lnTo>
                      <a:pt x="62" y="42"/>
                    </a:lnTo>
                    <a:lnTo>
                      <a:pt x="62" y="45"/>
                    </a:lnTo>
                    <a:lnTo>
                      <a:pt x="17" y="45"/>
                    </a:lnTo>
                    <a:lnTo>
                      <a:pt x="19" y="54"/>
                    </a:lnTo>
                    <a:lnTo>
                      <a:pt x="22" y="60"/>
                    </a:lnTo>
                    <a:lnTo>
                      <a:pt x="24" y="62"/>
                    </a:lnTo>
                    <a:lnTo>
                      <a:pt x="28" y="64"/>
                    </a:lnTo>
                    <a:lnTo>
                      <a:pt x="31" y="66"/>
                    </a:lnTo>
                    <a:lnTo>
                      <a:pt x="36" y="66"/>
                    </a:lnTo>
                    <a:lnTo>
                      <a:pt x="45" y="64"/>
                    </a:lnTo>
                    <a:lnTo>
                      <a:pt x="50" y="64"/>
                    </a:lnTo>
                    <a:lnTo>
                      <a:pt x="53" y="62"/>
                    </a:lnTo>
                    <a:lnTo>
                      <a:pt x="57" y="59"/>
                    </a:lnTo>
                    <a:lnTo>
                      <a:pt x="58" y="74"/>
                    </a:lnTo>
                    <a:close/>
                    <a:moveTo>
                      <a:pt x="43" y="33"/>
                    </a:moveTo>
                    <a:lnTo>
                      <a:pt x="43" y="24"/>
                    </a:lnTo>
                    <a:lnTo>
                      <a:pt x="40" y="18"/>
                    </a:lnTo>
                    <a:lnTo>
                      <a:pt x="36" y="14"/>
                    </a:lnTo>
                    <a:lnTo>
                      <a:pt x="31" y="12"/>
                    </a:lnTo>
                    <a:lnTo>
                      <a:pt x="28" y="12"/>
                    </a:lnTo>
                    <a:lnTo>
                      <a:pt x="24" y="14"/>
                    </a:lnTo>
                    <a:lnTo>
                      <a:pt x="22" y="16"/>
                    </a:lnTo>
                    <a:lnTo>
                      <a:pt x="21" y="19"/>
                    </a:lnTo>
                    <a:lnTo>
                      <a:pt x="17" y="26"/>
                    </a:lnTo>
                    <a:lnTo>
                      <a:pt x="17" y="33"/>
                    </a:lnTo>
                    <a:lnTo>
                      <a:pt x="43" y="3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375" name="Freeform 103"/>
              <p:cNvSpPr>
                <a:spLocks/>
              </p:cNvSpPr>
              <p:nvPr/>
            </p:nvSpPr>
            <p:spPr bwMode="auto">
              <a:xfrm>
                <a:off x="2907" y="435"/>
                <a:ext cx="59" cy="78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7"/>
                  </a:cxn>
                  <a:cxn ang="0">
                    <a:pos x="0" y="2"/>
                  </a:cxn>
                  <a:cxn ang="0">
                    <a:pos x="17" y="2"/>
                  </a:cxn>
                  <a:cxn ang="0">
                    <a:pos x="17" y="7"/>
                  </a:cxn>
                  <a:cxn ang="0">
                    <a:pos x="17" y="12"/>
                  </a:cxn>
                  <a:cxn ang="0">
                    <a:pos x="17" y="12"/>
                  </a:cxn>
                  <a:cxn ang="0">
                    <a:pos x="17" y="12"/>
                  </a:cxn>
                  <a:cxn ang="0">
                    <a:pos x="20" y="9"/>
                  </a:cxn>
                  <a:cxn ang="0">
                    <a:pos x="24" y="6"/>
                  </a:cxn>
                  <a:cxn ang="0">
                    <a:pos x="29" y="2"/>
                  </a:cxn>
                  <a:cxn ang="0">
                    <a:pos x="37" y="0"/>
                  </a:cxn>
                  <a:cxn ang="0">
                    <a:pos x="44" y="0"/>
                  </a:cxn>
                  <a:cxn ang="0">
                    <a:pos x="47" y="2"/>
                  </a:cxn>
                  <a:cxn ang="0">
                    <a:pos x="53" y="6"/>
                  </a:cxn>
                  <a:cxn ang="0">
                    <a:pos x="54" y="9"/>
                  </a:cxn>
                  <a:cxn ang="0">
                    <a:pos x="59" y="18"/>
                  </a:cxn>
                  <a:cxn ang="0">
                    <a:pos x="59" y="28"/>
                  </a:cxn>
                  <a:cxn ang="0">
                    <a:pos x="59" y="78"/>
                  </a:cxn>
                  <a:cxn ang="0">
                    <a:pos x="42" y="78"/>
                  </a:cxn>
                  <a:cxn ang="0">
                    <a:pos x="42" y="31"/>
                  </a:cxn>
                  <a:cxn ang="0">
                    <a:pos x="41" y="24"/>
                  </a:cxn>
                  <a:cxn ang="0">
                    <a:pos x="39" y="19"/>
                  </a:cxn>
                  <a:cxn ang="0">
                    <a:pos x="36" y="16"/>
                  </a:cxn>
                  <a:cxn ang="0">
                    <a:pos x="30" y="16"/>
                  </a:cxn>
                  <a:cxn ang="0">
                    <a:pos x="25" y="16"/>
                  </a:cxn>
                  <a:cxn ang="0">
                    <a:pos x="20" y="21"/>
                  </a:cxn>
                  <a:cxn ang="0">
                    <a:pos x="18" y="26"/>
                  </a:cxn>
                  <a:cxn ang="0">
                    <a:pos x="18" y="33"/>
                  </a:cxn>
                  <a:cxn ang="0">
                    <a:pos x="18" y="78"/>
                  </a:cxn>
                  <a:cxn ang="0">
                    <a:pos x="0" y="78"/>
                  </a:cxn>
                  <a:cxn ang="0">
                    <a:pos x="0" y="14"/>
                  </a:cxn>
                </a:cxnLst>
                <a:rect l="0" t="0" r="r" b="b"/>
                <a:pathLst>
                  <a:path w="59" h="78">
                    <a:moveTo>
                      <a:pt x="0" y="14"/>
                    </a:moveTo>
                    <a:lnTo>
                      <a:pt x="0" y="7"/>
                    </a:lnTo>
                    <a:lnTo>
                      <a:pt x="0" y="2"/>
                    </a:lnTo>
                    <a:lnTo>
                      <a:pt x="17" y="2"/>
                    </a:lnTo>
                    <a:lnTo>
                      <a:pt x="17" y="7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20" y="9"/>
                    </a:lnTo>
                    <a:lnTo>
                      <a:pt x="24" y="6"/>
                    </a:lnTo>
                    <a:lnTo>
                      <a:pt x="29" y="2"/>
                    </a:lnTo>
                    <a:lnTo>
                      <a:pt x="37" y="0"/>
                    </a:lnTo>
                    <a:lnTo>
                      <a:pt x="44" y="0"/>
                    </a:lnTo>
                    <a:lnTo>
                      <a:pt x="47" y="2"/>
                    </a:lnTo>
                    <a:lnTo>
                      <a:pt x="53" y="6"/>
                    </a:lnTo>
                    <a:lnTo>
                      <a:pt x="54" y="9"/>
                    </a:lnTo>
                    <a:lnTo>
                      <a:pt x="59" y="18"/>
                    </a:lnTo>
                    <a:lnTo>
                      <a:pt x="59" y="28"/>
                    </a:lnTo>
                    <a:lnTo>
                      <a:pt x="59" y="78"/>
                    </a:lnTo>
                    <a:lnTo>
                      <a:pt x="42" y="78"/>
                    </a:lnTo>
                    <a:lnTo>
                      <a:pt x="42" y="31"/>
                    </a:lnTo>
                    <a:lnTo>
                      <a:pt x="41" y="24"/>
                    </a:lnTo>
                    <a:lnTo>
                      <a:pt x="39" y="19"/>
                    </a:lnTo>
                    <a:lnTo>
                      <a:pt x="36" y="16"/>
                    </a:lnTo>
                    <a:lnTo>
                      <a:pt x="30" y="16"/>
                    </a:lnTo>
                    <a:lnTo>
                      <a:pt x="25" y="16"/>
                    </a:lnTo>
                    <a:lnTo>
                      <a:pt x="20" y="21"/>
                    </a:lnTo>
                    <a:lnTo>
                      <a:pt x="18" y="26"/>
                    </a:lnTo>
                    <a:lnTo>
                      <a:pt x="18" y="33"/>
                    </a:lnTo>
                    <a:lnTo>
                      <a:pt x="18" y="78"/>
                    </a:lnTo>
                    <a:lnTo>
                      <a:pt x="0" y="7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376" name="Freeform 104"/>
              <p:cNvSpPr>
                <a:spLocks/>
              </p:cNvSpPr>
              <p:nvPr/>
            </p:nvSpPr>
            <p:spPr bwMode="auto">
              <a:xfrm>
                <a:off x="2978" y="415"/>
                <a:ext cx="45" cy="99"/>
              </a:xfrm>
              <a:custGeom>
                <a:avLst/>
                <a:gdLst/>
                <a:ahLst/>
                <a:cxnLst>
                  <a:cxn ang="0">
                    <a:pos x="12" y="5"/>
                  </a:cxn>
                  <a:cxn ang="0">
                    <a:pos x="31" y="0"/>
                  </a:cxn>
                  <a:cxn ang="0">
                    <a:pos x="31" y="22"/>
                  </a:cxn>
                  <a:cxn ang="0">
                    <a:pos x="45" y="22"/>
                  </a:cxn>
                  <a:cxn ang="0">
                    <a:pos x="45" y="34"/>
                  </a:cxn>
                  <a:cxn ang="0">
                    <a:pos x="31" y="34"/>
                  </a:cxn>
                  <a:cxn ang="0">
                    <a:pos x="31" y="74"/>
                  </a:cxn>
                  <a:cxn ang="0">
                    <a:pos x="31" y="79"/>
                  </a:cxn>
                  <a:cxn ang="0">
                    <a:pos x="33" y="82"/>
                  </a:cxn>
                  <a:cxn ang="0">
                    <a:pos x="35" y="84"/>
                  </a:cxn>
                  <a:cxn ang="0">
                    <a:pos x="38" y="86"/>
                  </a:cxn>
                  <a:cxn ang="0">
                    <a:pos x="43" y="84"/>
                  </a:cxn>
                  <a:cxn ang="0">
                    <a:pos x="45" y="84"/>
                  </a:cxn>
                  <a:cxn ang="0">
                    <a:pos x="45" y="96"/>
                  </a:cxn>
                  <a:cxn ang="0">
                    <a:pos x="40" y="98"/>
                  </a:cxn>
                  <a:cxn ang="0">
                    <a:pos x="33" y="99"/>
                  </a:cxn>
                  <a:cxn ang="0">
                    <a:pos x="24" y="98"/>
                  </a:cxn>
                  <a:cxn ang="0">
                    <a:pos x="18" y="94"/>
                  </a:cxn>
                  <a:cxn ang="0">
                    <a:pos x="16" y="91"/>
                  </a:cxn>
                  <a:cxn ang="0">
                    <a:pos x="14" y="87"/>
                  </a:cxn>
                  <a:cxn ang="0">
                    <a:pos x="12" y="82"/>
                  </a:cxn>
                  <a:cxn ang="0">
                    <a:pos x="12" y="77"/>
                  </a:cxn>
                  <a:cxn ang="0">
                    <a:pos x="12" y="34"/>
                  </a:cxn>
                  <a:cxn ang="0">
                    <a:pos x="0" y="34"/>
                  </a:cxn>
                  <a:cxn ang="0">
                    <a:pos x="0" y="22"/>
                  </a:cxn>
                  <a:cxn ang="0">
                    <a:pos x="12" y="22"/>
                  </a:cxn>
                  <a:cxn ang="0">
                    <a:pos x="12" y="5"/>
                  </a:cxn>
                </a:cxnLst>
                <a:rect l="0" t="0" r="r" b="b"/>
                <a:pathLst>
                  <a:path w="45" h="99">
                    <a:moveTo>
                      <a:pt x="12" y="5"/>
                    </a:moveTo>
                    <a:lnTo>
                      <a:pt x="31" y="0"/>
                    </a:lnTo>
                    <a:lnTo>
                      <a:pt x="31" y="22"/>
                    </a:lnTo>
                    <a:lnTo>
                      <a:pt x="45" y="22"/>
                    </a:lnTo>
                    <a:lnTo>
                      <a:pt x="45" y="34"/>
                    </a:lnTo>
                    <a:lnTo>
                      <a:pt x="31" y="34"/>
                    </a:lnTo>
                    <a:lnTo>
                      <a:pt x="31" y="74"/>
                    </a:lnTo>
                    <a:lnTo>
                      <a:pt x="31" y="79"/>
                    </a:lnTo>
                    <a:lnTo>
                      <a:pt x="33" y="82"/>
                    </a:lnTo>
                    <a:lnTo>
                      <a:pt x="35" y="84"/>
                    </a:lnTo>
                    <a:lnTo>
                      <a:pt x="38" y="86"/>
                    </a:lnTo>
                    <a:lnTo>
                      <a:pt x="43" y="84"/>
                    </a:lnTo>
                    <a:lnTo>
                      <a:pt x="45" y="84"/>
                    </a:lnTo>
                    <a:lnTo>
                      <a:pt x="45" y="96"/>
                    </a:lnTo>
                    <a:lnTo>
                      <a:pt x="40" y="98"/>
                    </a:lnTo>
                    <a:lnTo>
                      <a:pt x="33" y="99"/>
                    </a:lnTo>
                    <a:lnTo>
                      <a:pt x="24" y="98"/>
                    </a:lnTo>
                    <a:lnTo>
                      <a:pt x="18" y="94"/>
                    </a:lnTo>
                    <a:lnTo>
                      <a:pt x="16" y="91"/>
                    </a:lnTo>
                    <a:lnTo>
                      <a:pt x="14" y="87"/>
                    </a:lnTo>
                    <a:lnTo>
                      <a:pt x="12" y="82"/>
                    </a:lnTo>
                    <a:lnTo>
                      <a:pt x="12" y="77"/>
                    </a:lnTo>
                    <a:lnTo>
                      <a:pt x="12" y="34"/>
                    </a:lnTo>
                    <a:lnTo>
                      <a:pt x="0" y="34"/>
                    </a:lnTo>
                    <a:lnTo>
                      <a:pt x="0" y="22"/>
                    </a:lnTo>
                    <a:lnTo>
                      <a:pt x="12" y="22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6377" name="Freeform 105"/>
              <p:cNvSpPr>
                <a:spLocks noEditPoints="1"/>
              </p:cNvSpPr>
              <p:nvPr/>
            </p:nvSpPr>
            <p:spPr bwMode="auto">
              <a:xfrm>
                <a:off x="3033" y="435"/>
                <a:ext cx="67" cy="79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40" y="0"/>
                  </a:cxn>
                  <a:cxn ang="0">
                    <a:pos x="47" y="2"/>
                  </a:cxn>
                  <a:cxn ang="0">
                    <a:pos x="52" y="4"/>
                  </a:cxn>
                  <a:cxn ang="0">
                    <a:pos x="57" y="7"/>
                  </a:cxn>
                  <a:cxn ang="0">
                    <a:pos x="60" y="12"/>
                  </a:cxn>
                  <a:cxn ang="0">
                    <a:pos x="64" y="19"/>
                  </a:cxn>
                  <a:cxn ang="0">
                    <a:pos x="67" y="30"/>
                  </a:cxn>
                  <a:cxn ang="0">
                    <a:pos x="67" y="40"/>
                  </a:cxn>
                  <a:cxn ang="0">
                    <a:pos x="67" y="50"/>
                  </a:cxn>
                  <a:cxn ang="0">
                    <a:pos x="64" y="59"/>
                  </a:cxn>
                  <a:cxn ang="0">
                    <a:pos x="60" y="66"/>
                  </a:cxn>
                  <a:cxn ang="0">
                    <a:pos x="57" y="71"/>
                  </a:cxn>
                  <a:cxn ang="0">
                    <a:pos x="52" y="74"/>
                  </a:cxn>
                  <a:cxn ang="0">
                    <a:pos x="47" y="78"/>
                  </a:cxn>
                  <a:cxn ang="0">
                    <a:pos x="40" y="78"/>
                  </a:cxn>
                  <a:cxn ang="0">
                    <a:pos x="35" y="79"/>
                  </a:cxn>
                  <a:cxn ang="0">
                    <a:pos x="28" y="78"/>
                  </a:cxn>
                  <a:cxn ang="0">
                    <a:pos x="23" y="78"/>
                  </a:cxn>
                  <a:cxn ang="0">
                    <a:pos x="17" y="74"/>
                  </a:cxn>
                  <a:cxn ang="0">
                    <a:pos x="12" y="71"/>
                  </a:cxn>
                  <a:cxn ang="0">
                    <a:pos x="7" y="66"/>
                  </a:cxn>
                  <a:cxn ang="0">
                    <a:pos x="4" y="59"/>
                  </a:cxn>
                  <a:cxn ang="0">
                    <a:pos x="2" y="50"/>
                  </a:cxn>
                  <a:cxn ang="0">
                    <a:pos x="0" y="40"/>
                  </a:cxn>
                  <a:cxn ang="0">
                    <a:pos x="2" y="30"/>
                  </a:cxn>
                  <a:cxn ang="0">
                    <a:pos x="4" y="19"/>
                  </a:cxn>
                  <a:cxn ang="0">
                    <a:pos x="7" y="12"/>
                  </a:cxn>
                  <a:cxn ang="0">
                    <a:pos x="12" y="7"/>
                  </a:cxn>
                  <a:cxn ang="0">
                    <a:pos x="17" y="4"/>
                  </a:cxn>
                  <a:cxn ang="0">
                    <a:pos x="23" y="2"/>
                  </a:cxn>
                  <a:cxn ang="0">
                    <a:pos x="28" y="0"/>
                  </a:cxn>
                  <a:cxn ang="0">
                    <a:pos x="35" y="0"/>
                  </a:cxn>
                  <a:cxn ang="0">
                    <a:pos x="35" y="66"/>
                  </a:cxn>
                  <a:cxn ang="0">
                    <a:pos x="38" y="66"/>
                  </a:cxn>
                  <a:cxn ang="0">
                    <a:pos x="41" y="64"/>
                  </a:cxn>
                  <a:cxn ang="0">
                    <a:pos x="43" y="60"/>
                  </a:cxn>
                  <a:cxn ang="0">
                    <a:pos x="47" y="57"/>
                  </a:cxn>
                  <a:cxn ang="0">
                    <a:pos x="48" y="48"/>
                  </a:cxn>
                  <a:cxn ang="0">
                    <a:pos x="48" y="40"/>
                  </a:cxn>
                  <a:cxn ang="0">
                    <a:pos x="48" y="30"/>
                  </a:cxn>
                  <a:cxn ang="0">
                    <a:pos x="47" y="21"/>
                  </a:cxn>
                  <a:cxn ang="0">
                    <a:pos x="43" y="18"/>
                  </a:cxn>
                  <a:cxn ang="0">
                    <a:pos x="41" y="16"/>
                  </a:cxn>
                  <a:cxn ang="0">
                    <a:pos x="38" y="14"/>
                  </a:cxn>
                  <a:cxn ang="0">
                    <a:pos x="35" y="12"/>
                  </a:cxn>
                  <a:cxn ang="0">
                    <a:pos x="29" y="14"/>
                  </a:cxn>
                  <a:cxn ang="0">
                    <a:pos x="26" y="16"/>
                  </a:cxn>
                  <a:cxn ang="0">
                    <a:pos x="24" y="18"/>
                  </a:cxn>
                  <a:cxn ang="0">
                    <a:pos x="23" y="21"/>
                  </a:cxn>
                  <a:cxn ang="0">
                    <a:pos x="21" y="30"/>
                  </a:cxn>
                  <a:cxn ang="0">
                    <a:pos x="19" y="40"/>
                  </a:cxn>
                  <a:cxn ang="0">
                    <a:pos x="21" y="48"/>
                  </a:cxn>
                  <a:cxn ang="0">
                    <a:pos x="23" y="57"/>
                  </a:cxn>
                  <a:cxn ang="0">
                    <a:pos x="24" y="60"/>
                  </a:cxn>
                  <a:cxn ang="0">
                    <a:pos x="26" y="64"/>
                  </a:cxn>
                  <a:cxn ang="0">
                    <a:pos x="29" y="66"/>
                  </a:cxn>
                  <a:cxn ang="0">
                    <a:pos x="35" y="66"/>
                  </a:cxn>
                </a:cxnLst>
                <a:rect l="0" t="0" r="r" b="b"/>
                <a:pathLst>
                  <a:path w="67" h="79">
                    <a:moveTo>
                      <a:pt x="35" y="0"/>
                    </a:moveTo>
                    <a:lnTo>
                      <a:pt x="40" y="0"/>
                    </a:lnTo>
                    <a:lnTo>
                      <a:pt x="47" y="2"/>
                    </a:lnTo>
                    <a:lnTo>
                      <a:pt x="52" y="4"/>
                    </a:lnTo>
                    <a:lnTo>
                      <a:pt x="57" y="7"/>
                    </a:lnTo>
                    <a:lnTo>
                      <a:pt x="60" y="12"/>
                    </a:lnTo>
                    <a:lnTo>
                      <a:pt x="64" y="19"/>
                    </a:lnTo>
                    <a:lnTo>
                      <a:pt x="67" y="30"/>
                    </a:lnTo>
                    <a:lnTo>
                      <a:pt x="67" y="40"/>
                    </a:lnTo>
                    <a:lnTo>
                      <a:pt x="67" y="50"/>
                    </a:lnTo>
                    <a:lnTo>
                      <a:pt x="64" y="59"/>
                    </a:lnTo>
                    <a:lnTo>
                      <a:pt x="60" y="66"/>
                    </a:lnTo>
                    <a:lnTo>
                      <a:pt x="57" y="71"/>
                    </a:lnTo>
                    <a:lnTo>
                      <a:pt x="52" y="74"/>
                    </a:lnTo>
                    <a:lnTo>
                      <a:pt x="47" y="78"/>
                    </a:lnTo>
                    <a:lnTo>
                      <a:pt x="40" y="78"/>
                    </a:lnTo>
                    <a:lnTo>
                      <a:pt x="35" y="79"/>
                    </a:lnTo>
                    <a:lnTo>
                      <a:pt x="28" y="78"/>
                    </a:lnTo>
                    <a:lnTo>
                      <a:pt x="23" y="78"/>
                    </a:lnTo>
                    <a:lnTo>
                      <a:pt x="17" y="74"/>
                    </a:lnTo>
                    <a:lnTo>
                      <a:pt x="12" y="71"/>
                    </a:lnTo>
                    <a:lnTo>
                      <a:pt x="7" y="66"/>
                    </a:lnTo>
                    <a:lnTo>
                      <a:pt x="4" y="59"/>
                    </a:lnTo>
                    <a:lnTo>
                      <a:pt x="2" y="50"/>
                    </a:lnTo>
                    <a:lnTo>
                      <a:pt x="0" y="40"/>
                    </a:lnTo>
                    <a:lnTo>
                      <a:pt x="2" y="30"/>
                    </a:lnTo>
                    <a:lnTo>
                      <a:pt x="4" y="19"/>
                    </a:lnTo>
                    <a:lnTo>
                      <a:pt x="7" y="12"/>
                    </a:lnTo>
                    <a:lnTo>
                      <a:pt x="12" y="7"/>
                    </a:lnTo>
                    <a:lnTo>
                      <a:pt x="17" y="4"/>
                    </a:lnTo>
                    <a:lnTo>
                      <a:pt x="23" y="2"/>
                    </a:lnTo>
                    <a:lnTo>
                      <a:pt x="28" y="0"/>
                    </a:lnTo>
                    <a:lnTo>
                      <a:pt x="35" y="0"/>
                    </a:lnTo>
                    <a:close/>
                    <a:moveTo>
                      <a:pt x="35" y="66"/>
                    </a:moveTo>
                    <a:lnTo>
                      <a:pt x="38" y="66"/>
                    </a:lnTo>
                    <a:lnTo>
                      <a:pt x="41" y="64"/>
                    </a:lnTo>
                    <a:lnTo>
                      <a:pt x="43" y="60"/>
                    </a:lnTo>
                    <a:lnTo>
                      <a:pt x="47" y="57"/>
                    </a:lnTo>
                    <a:lnTo>
                      <a:pt x="48" y="48"/>
                    </a:lnTo>
                    <a:lnTo>
                      <a:pt x="48" y="40"/>
                    </a:lnTo>
                    <a:lnTo>
                      <a:pt x="48" y="30"/>
                    </a:lnTo>
                    <a:lnTo>
                      <a:pt x="47" y="21"/>
                    </a:lnTo>
                    <a:lnTo>
                      <a:pt x="43" y="18"/>
                    </a:lnTo>
                    <a:lnTo>
                      <a:pt x="41" y="16"/>
                    </a:lnTo>
                    <a:lnTo>
                      <a:pt x="38" y="14"/>
                    </a:lnTo>
                    <a:lnTo>
                      <a:pt x="35" y="12"/>
                    </a:lnTo>
                    <a:lnTo>
                      <a:pt x="29" y="14"/>
                    </a:lnTo>
                    <a:lnTo>
                      <a:pt x="26" y="16"/>
                    </a:lnTo>
                    <a:lnTo>
                      <a:pt x="24" y="18"/>
                    </a:lnTo>
                    <a:lnTo>
                      <a:pt x="23" y="21"/>
                    </a:lnTo>
                    <a:lnTo>
                      <a:pt x="21" y="30"/>
                    </a:lnTo>
                    <a:lnTo>
                      <a:pt x="19" y="40"/>
                    </a:lnTo>
                    <a:lnTo>
                      <a:pt x="21" y="48"/>
                    </a:lnTo>
                    <a:lnTo>
                      <a:pt x="23" y="57"/>
                    </a:lnTo>
                    <a:lnTo>
                      <a:pt x="24" y="60"/>
                    </a:lnTo>
                    <a:lnTo>
                      <a:pt x="26" y="64"/>
                    </a:lnTo>
                    <a:lnTo>
                      <a:pt x="29" y="66"/>
                    </a:lnTo>
                    <a:lnTo>
                      <a:pt x="35" y="6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566378" name="Text Box 106"/>
          <p:cNvSpPr txBox="1">
            <a:spLocks noChangeArrowheads="1"/>
          </p:cNvSpPr>
          <p:nvPr/>
        </p:nvSpPr>
        <p:spPr bwMode="auto">
          <a:xfrm>
            <a:off x="71438" y="1801813"/>
            <a:ext cx="907256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8000" rIns="180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4000" b="1">
                <a:solidFill>
                  <a:schemeClr val="bg1"/>
                </a:solidFill>
                <a:latin typeface="Arial Black" pitchFamily="34" charset="0"/>
              </a:rPr>
              <a:t>OBJETIVOS, MANEJO E PRIMEIROS RESULTADOS AGRO-ECONÔMICOS DA INTEGRAÇÃO LAVOURA-PECUÁRIA-FLORESTA</a:t>
            </a:r>
          </a:p>
        </p:txBody>
      </p:sp>
      <p:sp>
        <p:nvSpPr>
          <p:cNvPr id="566379" name="Rectangle 107"/>
          <p:cNvSpPr>
            <a:spLocks noChangeArrowheads="1"/>
          </p:cNvSpPr>
          <p:nvPr/>
        </p:nvSpPr>
        <p:spPr bwMode="auto">
          <a:xfrm>
            <a:off x="3708400" y="5011738"/>
            <a:ext cx="540067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FontTx/>
              <a:buChar char="•"/>
            </a:pPr>
            <a:r>
              <a:rPr lang="pt-BR" sz="3200" b="1">
                <a:solidFill>
                  <a:schemeClr val="bg1"/>
                </a:solidFill>
              </a:rPr>
              <a:t>Flávio Jesus Wruck</a:t>
            </a:r>
            <a:r>
              <a:rPr lang="pt-BR" sz="3200">
                <a:solidFill>
                  <a:schemeClr val="bg1"/>
                </a:solidFill>
              </a:rPr>
              <a:t> </a:t>
            </a:r>
          </a:p>
          <a:p>
            <a:pPr algn="r">
              <a:spcBef>
                <a:spcPct val="20000"/>
              </a:spcBef>
              <a:buFontTx/>
              <a:buChar char="•"/>
            </a:pPr>
            <a:r>
              <a:rPr lang="pt-BR" sz="2400">
                <a:solidFill>
                  <a:schemeClr val="bg1"/>
                </a:solidFill>
              </a:rPr>
              <a:t>Eng.º Agr.º, M. Sc. Fitotecnia, Pesquisador - Embrapa Arroz e Feijão</a:t>
            </a:r>
          </a:p>
        </p:txBody>
      </p:sp>
      <p:sp>
        <p:nvSpPr>
          <p:cNvPr id="566380" name="Text Box 108"/>
          <p:cNvSpPr txBox="1">
            <a:spLocks noChangeArrowheads="1"/>
          </p:cNvSpPr>
          <p:nvPr/>
        </p:nvSpPr>
        <p:spPr bwMode="auto">
          <a:xfrm>
            <a:off x="0" y="6461125"/>
            <a:ext cx="9144000" cy="39687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pt-BR" sz="2000" b="1">
                <a:solidFill>
                  <a:schemeClr val="bg1"/>
                </a:solidFill>
                <a:latin typeface="Comic Sans MS" pitchFamily="66" charset="0"/>
              </a:rPr>
              <a:t>Lucas do Rio Verde, (MT), 07 de maio de 2010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6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6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66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66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378" grpId="0" autoUpdateAnimBg="0"/>
      <p:bldP spid="566379" grpId="0" autoUpdateAnimBg="0"/>
      <p:bldP spid="566380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22" name="Picture 2" descr="12-01-2009 (19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0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24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9570" name="Picture 2" descr="12-01-2009 (16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0"/>
            <a:ext cx="9180513" cy="6884988"/>
          </a:xfrm>
          <a:prstGeom prst="rect">
            <a:avLst/>
          </a:prstGeom>
          <a:noFill/>
        </p:spPr>
      </p:pic>
      <p:pic>
        <p:nvPicPr>
          <p:cNvPr id="749572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1618" name="Picture 2" descr="13-01-2009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0"/>
            <a:ext cx="9180513" cy="6884988"/>
          </a:xfrm>
          <a:prstGeom prst="rect">
            <a:avLst/>
          </a:prstGeom>
          <a:noFill/>
        </p:spPr>
      </p:pic>
      <p:pic>
        <p:nvPicPr>
          <p:cNvPr id="751620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3666" name="Picture 2" descr="13-01-2009 (10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0"/>
            <a:ext cx="9180513" cy="6884988"/>
          </a:xfrm>
          <a:prstGeom prst="rect">
            <a:avLst/>
          </a:prstGeom>
          <a:noFill/>
        </p:spPr>
      </p:pic>
      <p:pic>
        <p:nvPicPr>
          <p:cNvPr id="753668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5714" name="Picture 2" descr="13-01-2009 (2)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3597275" cy="4797425"/>
          </a:xfrm>
          <a:prstGeom prst="rect">
            <a:avLst/>
          </a:prstGeom>
          <a:noFill/>
        </p:spPr>
      </p:pic>
      <p:pic>
        <p:nvPicPr>
          <p:cNvPr id="755715" name="Picture 3" descr="P127036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8625" y="0"/>
            <a:ext cx="3652838" cy="4868863"/>
          </a:xfrm>
          <a:prstGeom prst="rect">
            <a:avLst/>
          </a:prstGeom>
          <a:noFill/>
        </p:spPr>
      </p:pic>
      <p:pic>
        <p:nvPicPr>
          <p:cNvPr id="755716" name="Picture 4" descr="03-03-2009 (10)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59113" y="1492250"/>
            <a:ext cx="2801937" cy="3736975"/>
          </a:xfrm>
          <a:prstGeom prst="rect">
            <a:avLst/>
          </a:prstGeom>
          <a:noFill/>
        </p:spPr>
      </p:pic>
      <p:pic>
        <p:nvPicPr>
          <p:cNvPr id="755718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62" name="Picture 2" descr="P12703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0"/>
            <a:ext cx="4572001" cy="6096000"/>
          </a:xfrm>
          <a:prstGeom prst="rect">
            <a:avLst/>
          </a:prstGeom>
          <a:noFill/>
        </p:spPr>
      </p:pic>
      <p:pic>
        <p:nvPicPr>
          <p:cNvPr id="757763" name="Picture 3" descr="P127039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81513" y="-26988"/>
            <a:ext cx="4699000" cy="6264276"/>
          </a:xfrm>
          <a:prstGeom prst="rect">
            <a:avLst/>
          </a:prstGeom>
          <a:noFill/>
        </p:spPr>
      </p:pic>
      <p:pic>
        <p:nvPicPr>
          <p:cNvPr id="757765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1858" name="Picture 2" descr="1902200927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6513" y="0"/>
            <a:ext cx="4300538" cy="5734050"/>
          </a:xfrm>
          <a:prstGeom prst="rect">
            <a:avLst/>
          </a:prstGeom>
          <a:noFill/>
        </p:spPr>
      </p:pic>
      <p:pic>
        <p:nvPicPr>
          <p:cNvPr id="761859" name="Picture 3" descr="DSC0200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48150" y="2035175"/>
            <a:ext cx="4932363" cy="3698875"/>
          </a:xfrm>
          <a:prstGeom prst="rect">
            <a:avLst/>
          </a:prstGeom>
          <a:noFill/>
        </p:spPr>
      </p:pic>
      <p:pic>
        <p:nvPicPr>
          <p:cNvPr id="761861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13" y="573405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1862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48263" y="-26988"/>
            <a:ext cx="2952750" cy="2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2000250" y="115888"/>
            <a:ext cx="7143750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pt-BR" sz="3600" b="1"/>
              <a:t>TRATAMENTOS (CONFIGURAÇÕES DO ILPF):</a:t>
            </a:r>
          </a:p>
        </p:txBody>
      </p:sp>
      <p:pic>
        <p:nvPicPr>
          <p:cNvPr id="8345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341438"/>
            <a:ext cx="7272337" cy="540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2000250" y="115888"/>
            <a:ext cx="7143750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pt-BR" sz="3600" b="1"/>
              <a:t>TRATAMENTOS (CONFIGURAÇÕES DO ILPF):</a:t>
            </a:r>
          </a:p>
        </p:txBody>
      </p:sp>
      <p:grpSp>
        <p:nvGrpSpPr>
          <p:cNvPr id="835588" name="Group 4"/>
          <p:cNvGrpSpPr>
            <a:grpSpLocks noChangeAspect="1"/>
          </p:cNvGrpSpPr>
          <p:nvPr/>
        </p:nvGrpSpPr>
        <p:grpSpPr bwMode="auto">
          <a:xfrm>
            <a:off x="395288" y="1412875"/>
            <a:ext cx="8255000" cy="5051425"/>
            <a:chOff x="476" y="391"/>
            <a:chExt cx="4840" cy="2961"/>
          </a:xfrm>
        </p:grpSpPr>
        <p:sp>
          <p:nvSpPr>
            <p:cNvPr id="835589" name="AutoShape 5"/>
            <p:cNvSpPr>
              <a:spLocks noChangeAspect="1" noChangeArrowheads="1" noTextEdit="1"/>
            </p:cNvSpPr>
            <p:nvPr/>
          </p:nvSpPr>
          <p:spPr bwMode="auto">
            <a:xfrm>
              <a:off x="476" y="391"/>
              <a:ext cx="4697" cy="2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835590" name="Group 6"/>
            <p:cNvGrpSpPr>
              <a:grpSpLocks/>
            </p:cNvGrpSpPr>
            <p:nvPr/>
          </p:nvGrpSpPr>
          <p:grpSpPr bwMode="auto">
            <a:xfrm>
              <a:off x="533" y="393"/>
              <a:ext cx="4574" cy="2508"/>
              <a:chOff x="533" y="393"/>
              <a:chExt cx="4574" cy="2508"/>
            </a:xfrm>
          </p:grpSpPr>
          <p:sp>
            <p:nvSpPr>
              <p:cNvPr id="835591" name="Rectangle 7"/>
              <p:cNvSpPr>
                <a:spLocks noChangeArrowheads="1"/>
              </p:cNvSpPr>
              <p:nvPr/>
            </p:nvSpPr>
            <p:spPr bwMode="auto">
              <a:xfrm>
                <a:off x="533" y="393"/>
                <a:ext cx="99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07</a:t>
                </a:r>
                <a:endParaRPr lang="pt-BR"/>
              </a:p>
            </p:txBody>
          </p:sp>
          <p:sp>
            <p:nvSpPr>
              <p:cNvPr id="835592" name="Rectangle 8"/>
              <p:cNvSpPr>
                <a:spLocks noChangeArrowheads="1"/>
              </p:cNvSpPr>
              <p:nvPr/>
            </p:nvSpPr>
            <p:spPr bwMode="auto">
              <a:xfrm>
                <a:off x="636" y="393"/>
                <a:ext cx="2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.</a:t>
                </a:r>
                <a:endParaRPr lang="pt-BR"/>
              </a:p>
            </p:txBody>
          </p:sp>
          <p:sp>
            <p:nvSpPr>
              <p:cNvPr id="835593" name="Rectangle 9"/>
              <p:cNvSpPr>
                <a:spLocks noChangeArrowheads="1"/>
              </p:cNvSpPr>
              <p:nvPr/>
            </p:nvSpPr>
            <p:spPr bwMode="auto">
              <a:xfrm>
                <a:off x="661" y="393"/>
                <a:ext cx="26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594" name="Rectangle 10"/>
              <p:cNvSpPr>
                <a:spLocks noChangeArrowheads="1"/>
              </p:cNvSpPr>
              <p:nvPr/>
            </p:nvSpPr>
            <p:spPr bwMode="auto">
              <a:xfrm>
                <a:off x="956" y="393"/>
                <a:ext cx="2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595" name="Rectangle 11"/>
              <p:cNvSpPr>
                <a:spLocks noChangeArrowheads="1"/>
              </p:cNvSpPr>
              <p:nvPr/>
            </p:nvSpPr>
            <p:spPr bwMode="auto">
              <a:xfrm>
                <a:off x="1085" y="393"/>
                <a:ext cx="183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iLPF</a:t>
                </a:r>
                <a:endParaRPr lang="pt-BR"/>
              </a:p>
            </p:txBody>
          </p:sp>
          <p:sp>
            <p:nvSpPr>
              <p:cNvPr id="835596" name="Rectangle 12"/>
              <p:cNvSpPr>
                <a:spLocks noChangeArrowheads="1"/>
              </p:cNvSpPr>
              <p:nvPr/>
            </p:nvSpPr>
            <p:spPr bwMode="auto">
              <a:xfrm>
                <a:off x="1275" y="393"/>
                <a:ext cx="2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597" name="Rectangle 13"/>
              <p:cNvSpPr>
                <a:spLocks noChangeArrowheads="1"/>
              </p:cNvSpPr>
              <p:nvPr/>
            </p:nvSpPr>
            <p:spPr bwMode="auto">
              <a:xfrm>
                <a:off x="1598" y="393"/>
                <a:ext cx="2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598" name="Rectangle 14"/>
              <p:cNvSpPr>
                <a:spLocks noChangeArrowheads="1"/>
              </p:cNvSpPr>
              <p:nvPr/>
            </p:nvSpPr>
            <p:spPr bwMode="auto">
              <a:xfrm>
                <a:off x="1709" y="393"/>
                <a:ext cx="1208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Faixa de 200m de largura com</a:t>
                </a:r>
                <a:endParaRPr lang="pt-BR"/>
              </a:p>
            </p:txBody>
          </p:sp>
          <p:sp>
            <p:nvSpPr>
              <p:cNvPr id="835599" name="Rectangle 15"/>
              <p:cNvSpPr>
                <a:spLocks noChangeArrowheads="1"/>
              </p:cNvSpPr>
              <p:nvPr/>
            </p:nvSpPr>
            <p:spPr bwMode="auto">
              <a:xfrm>
                <a:off x="3129" y="393"/>
                <a:ext cx="103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povoamento puro de teca </a:t>
                </a:r>
                <a:endParaRPr lang="pt-BR"/>
              </a:p>
            </p:txBody>
          </p:sp>
          <p:sp>
            <p:nvSpPr>
              <p:cNvPr id="835600" name="Rectangle 16"/>
              <p:cNvSpPr>
                <a:spLocks noChangeArrowheads="1"/>
              </p:cNvSpPr>
              <p:nvPr/>
            </p:nvSpPr>
            <p:spPr bwMode="auto">
              <a:xfrm>
                <a:off x="4211" y="393"/>
                <a:ext cx="43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distribuída </a:t>
                </a:r>
                <a:endParaRPr lang="pt-BR"/>
              </a:p>
            </p:txBody>
          </p:sp>
          <p:sp>
            <p:nvSpPr>
              <p:cNvPr id="835601" name="Rectangle 17"/>
              <p:cNvSpPr>
                <a:spLocks noChangeArrowheads="1"/>
              </p:cNvSpPr>
              <p:nvPr/>
            </p:nvSpPr>
            <p:spPr bwMode="auto">
              <a:xfrm>
                <a:off x="1709" y="500"/>
                <a:ext cx="292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em sub</a:t>
                </a:r>
                <a:endParaRPr lang="pt-BR"/>
              </a:p>
            </p:txBody>
          </p:sp>
          <p:sp>
            <p:nvSpPr>
              <p:cNvPr id="835602" name="Rectangle 18"/>
              <p:cNvSpPr>
                <a:spLocks noChangeArrowheads="1"/>
              </p:cNvSpPr>
              <p:nvPr/>
            </p:nvSpPr>
            <p:spPr bwMode="auto">
              <a:xfrm>
                <a:off x="2038" y="500"/>
                <a:ext cx="30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-</a:t>
                </a:r>
                <a:endParaRPr lang="pt-BR"/>
              </a:p>
            </p:txBody>
          </p:sp>
          <p:sp>
            <p:nvSpPr>
              <p:cNvPr id="835603" name="Rectangle 19"/>
              <p:cNvSpPr>
                <a:spLocks noChangeArrowheads="1"/>
              </p:cNvSpPr>
              <p:nvPr/>
            </p:nvSpPr>
            <p:spPr bwMode="auto">
              <a:xfrm>
                <a:off x="2069" y="500"/>
                <a:ext cx="188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faixa</a:t>
                </a:r>
                <a:endParaRPr lang="pt-BR"/>
              </a:p>
            </p:txBody>
          </p:sp>
          <p:sp>
            <p:nvSpPr>
              <p:cNvPr id="835604" name="Rectangle 20"/>
              <p:cNvSpPr>
                <a:spLocks noChangeArrowheads="1"/>
              </p:cNvSpPr>
              <p:nvPr/>
            </p:nvSpPr>
            <p:spPr bwMode="auto">
              <a:xfrm>
                <a:off x="2265" y="500"/>
                <a:ext cx="4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s</a:t>
                </a:r>
                <a:endParaRPr lang="pt-BR"/>
              </a:p>
            </p:txBody>
          </p:sp>
          <p:sp>
            <p:nvSpPr>
              <p:cNvPr id="835605" name="Rectangle 21"/>
              <p:cNvSpPr>
                <a:spLocks noChangeArrowheads="1"/>
              </p:cNvSpPr>
              <p:nvPr/>
            </p:nvSpPr>
            <p:spPr bwMode="auto">
              <a:xfrm>
                <a:off x="2312" y="500"/>
                <a:ext cx="590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composta por </a:t>
                </a:r>
                <a:endParaRPr lang="pt-BR"/>
              </a:p>
            </p:txBody>
          </p:sp>
          <p:sp>
            <p:nvSpPr>
              <p:cNvPr id="835606" name="Rectangle 22"/>
              <p:cNvSpPr>
                <a:spLocks noChangeArrowheads="1"/>
              </p:cNvSpPr>
              <p:nvPr/>
            </p:nvSpPr>
            <p:spPr bwMode="auto">
              <a:xfrm>
                <a:off x="2999" y="499"/>
                <a:ext cx="64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 b="1" i="1">
                    <a:solidFill>
                      <a:srgbClr val="000000"/>
                    </a:solidFill>
                  </a:rPr>
                  <a:t>tr</a:t>
                </a:r>
                <a:endParaRPr lang="pt-BR"/>
              </a:p>
            </p:txBody>
          </p:sp>
          <p:sp>
            <p:nvSpPr>
              <p:cNvPr id="835607" name="Rectangle 23"/>
              <p:cNvSpPr>
                <a:spLocks noChangeArrowheads="1"/>
              </p:cNvSpPr>
              <p:nvPr/>
            </p:nvSpPr>
            <p:spPr bwMode="auto">
              <a:xfrm>
                <a:off x="3066" y="499"/>
                <a:ext cx="49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 b="1" i="1">
                    <a:solidFill>
                      <a:srgbClr val="000000"/>
                    </a:solidFill>
                  </a:rPr>
                  <a:t>ê</a:t>
                </a:r>
                <a:endParaRPr lang="pt-BR"/>
              </a:p>
            </p:txBody>
          </p:sp>
          <p:sp>
            <p:nvSpPr>
              <p:cNvPr id="835608" name="Rectangle 24"/>
              <p:cNvSpPr>
                <a:spLocks noChangeArrowheads="1"/>
              </p:cNvSpPr>
              <p:nvPr/>
            </p:nvSpPr>
            <p:spPr bwMode="auto">
              <a:xfrm>
                <a:off x="3118" y="499"/>
                <a:ext cx="49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 b="1" i="1">
                    <a:solidFill>
                      <a:srgbClr val="000000"/>
                    </a:solidFill>
                  </a:rPr>
                  <a:t>s</a:t>
                </a:r>
                <a:endParaRPr lang="pt-BR"/>
              </a:p>
            </p:txBody>
          </p:sp>
          <p:sp>
            <p:nvSpPr>
              <p:cNvPr id="835609" name="Rectangle 25"/>
              <p:cNvSpPr>
                <a:spLocks noChangeArrowheads="1"/>
              </p:cNvSpPr>
              <p:nvPr/>
            </p:nvSpPr>
            <p:spPr bwMode="auto">
              <a:xfrm>
                <a:off x="3169" y="500"/>
                <a:ext cx="282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linhas </a:t>
                </a:r>
                <a:endParaRPr lang="pt-BR"/>
              </a:p>
            </p:txBody>
          </p:sp>
          <p:sp>
            <p:nvSpPr>
              <p:cNvPr id="835610" name="Rectangle 26"/>
              <p:cNvSpPr>
                <a:spLocks noChangeArrowheads="1"/>
              </p:cNvSpPr>
              <p:nvPr/>
            </p:nvSpPr>
            <p:spPr bwMode="auto">
              <a:xfrm>
                <a:off x="3512" y="500"/>
                <a:ext cx="103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de 250m de comprimento </a:t>
                </a:r>
                <a:endParaRPr lang="pt-BR"/>
              </a:p>
            </p:txBody>
          </p:sp>
          <p:sp>
            <p:nvSpPr>
              <p:cNvPr id="835611" name="Rectangle 27"/>
              <p:cNvSpPr>
                <a:spLocks noChangeArrowheads="1"/>
              </p:cNvSpPr>
              <p:nvPr/>
            </p:nvSpPr>
            <p:spPr bwMode="auto">
              <a:xfrm>
                <a:off x="1709" y="607"/>
                <a:ext cx="2542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separadas entre si por 3m, com distância entre plantas de 3m e </a:t>
                </a:r>
                <a:endParaRPr lang="pt-BR"/>
              </a:p>
            </p:txBody>
          </p:sp>
          <p:sp>
            <p:nvSpPr>
              <p:cNvPr id="835612" name="Rectangle 28"/>
              <p:cNvSpPr>
                <a:spLocks noChangeArrowheads="1"/>
              </p:cNvSpPr>
              <p:nvPr/>
            </p:nvSpPr>
            <p:spPr bwMode="auto">
              <a:xfrm>
                <a:off x="1709" y="714"/>
                <a:ext cx="604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distancia entre </a:t>
                </a:r>
                <a:endParaRPr lang="pt-BR"/>
              </a:p>
            </p:txBody>
          </p:sp>
          <p:sp>
            <p:nvSpPr>
              <p:cNvPr id="835613" name="Rectangle 29"/>
              <p:cNvSpPr>
                <a:spLocks noChangeArrowheads="1"/>
              </p:cNvSpPr>
              <p:nvPr/>
            </p:nvSpPr>
            <p:spPr bwMode="auto">
              <a:xfrm>
                <a:off x="2338" y="714"/>
                <a:ext cx="143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sub</a:t>
                </a:r>
                <a:endParaRPr lang="pt-BR"/>
              </a:p>
            </p:txBody>
          </p:sp>
          <p:sp>
            <p:nvSpPr>
              <p:cNvPr id="835614" name="Rectangle 30"/>
              <p:cNvSpPr>
                <a:spLocks noChangeArrowheads="1"/>
              </p:cNvSpPr>
              <p:nvPr/>
            </p:nvSpPr>
            <p:spPr bwMode="auto">
              <a:xfrm>
                <a:off x="2488" y="714"/>
                <a:ext cx="29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-</a:t>
                </a:r>
                <a:endParaRPr lang="pt-BR"/>
              </a:p>
            </p:txBody>
          </p:sp>
          <p:sp>
            <p:nvSpPr>
              <p:cNvPr id="835615" name="Rectangle 31"/>
              <p:cNvSpPr>
                <a:spLocks noChangeArrowheads="1"/>
              </p:cNvSpPr>
              <p:nvPr/>
            </p:nvSpPr>
            <p:spPr bwMode="auto">
              <a:xfrm>
                <a:off x="2520" y="714"/>
                <a:ext cx="1256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faixas de 20m [20m / (3m x 3m)</a:t>
                </a:r>
                <a:endParaRPr lang="pt-BR"/>
              </a:p>
            </p:txBody>
          </p:sp>
          <p:sp>
            <p:nvSpPr>
              <p:cNvPr id="835616" name="Rectangle 32"/>
              <p:cNvSpPr>
                <a:spLocks noChangeArrowheads="1"/>
              </p:cNvSpPr>
              <p:nvPr/>
            </p:nvSpPr>
            <p:spPr bwMode="auto">
              <a:xfrm>
                <a:off x="3829" y="714"/>
                <a:ext cx="50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].</a:t>
                </a:r>
                <a:endParaRPr lang="pt-BR"/>
              </a:p>
            </p:txBody>
          </p:sp>
          <p:sp>
            <p:nvSpPr>
              <p:cNvPr id="835617" name="Rectangle 33"/>
              <p:cNvSpPr>
                <a:spLocks noChangeArrowheads="1"/>
              </p:cNvSpPr>
              <p:nvPr/>
            </p:nvSpPr>
            <p:spPr bwMode="auto">
              <a:xfrm>
                <a:off x="3881" y="714"/>
                <a:ext cx="2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618" name="Rectangle 34"/>
              <p:cNvSpPr>
                <a:spLocks noChangeArrowheads="1"/>
              </p:cNvSpPr>
              <p:nvPr/>
            </p:nvSpPr>
            <p:spPr bwMode="auto">
              <a:xfrm>
                <a:off x="4741" y="393"/>
                <a:ext cx="2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619" name="Rectangle 35"/>
              <p:cNvSpPr>
                <a:spLocks noChangeArrowheads="1"/>
              </p:cNvSpPr>
              <p:nvPr/>
            </p:nvSpPr>
            <p:spPr bwMode="auto">
              <a:xfrm>
                <a:off x="4850" y="393"/>
                <a:ext cx="222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05 ha</a:t>
                </a:r>
                <a:endParaRPr lang="pt-BR"/>
              </a:p>
            </p:txBody>
          </p:sp>
          <p:sp>
            <p:nvSpPr>
              <p:cNvPr id="835620" name="Rectangle 36"/>
              <p:cNvSpPr>
                <a:spLocks noChangeArrowheads="1"/>
              </p:cNvSpPr>
              <p:nvPr/>
            </p:nvSpPr>
            <p:spPr bwMode="auto">
              <a:xfrm>
                <a:off x="5082" y="393"/>
                <a:ext cx="2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621" name="Rectangle 37"/>
              <p:cNvSpPr>
                <a:spLocks noChangeArrowheads="1"/>
              </p:cNvSpPr>
              <p:nvPr/>
            </p:nvSpPr>
            <p:spPr bwMode="auto">
              <a:xfrm>
                <a:off x="533" y="821"/>
                <a:ext cx="2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622" name="Rectangle 38"/>
              <p:cNvSpPr>
                <a:spLocks noChangeArrowheads="1"/>
              </p:cNvSpPr>
              <p:nvPr/>
            </p:nvSpPr>
            <p:spPr bwMode="auto">
              <a:xfrm>
                <a:off x="956" y="821"/>
                <a:ext cx="26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623" name="Rectangle 39"/>
              <p:cNvSpPr>
                <a:spLocks noChangeArrowheads="1"/>
              </p:cNvSpPr>
              <p:nvPr/>
            </p:nvSpPr>
            <p:spPr bwMode="auto">
              <a:xfrm>
                <a:off x="1085" y="821"/>
                <a:ext cx="2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624" name="Rectangle 40"/>
              <p:cNvSpPr>
                <a:spLocks noChangeArrowheads="1"/>
              </p:cNvSpPr>
              <p:nvPr/>
            </p:nvSpPr>
            <p:spPr bwMode="auto">
              <a:xfrm>
                <a:off x="1598" y="821"/>
                <a:ext cx="2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625" name="Rectangle 41"/>
              <p:cNvSpPr>
                <a:spLocks noChangeArrowheads="1"/>
              </p:cNvSpPr>
              <p:nvPr/>
            </p:nvSpPr>
            <p:spPr bwMode="auto">
              <a:xfrm>
                <a:off x="1709" y="821"/>
                <a:ext cx="2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626" name="Rectangle 42"/>
              <p:cNvSpPr>
                <a:spLocks noChangeArrowheads="1"/>
              </p:cNvSpPr>
              <p:nvPr/>
            </p:nvSpPr>
            <p:spPr bwMode="auto">
              <a:xfrm>
                <a:off x="4741" y="821"/>
                <a:ext cx="2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627" name="Rectangle 43"/>
              <p:cNvSpPr>
                <a:spLocks noChangeArrowheads="1"/>
              </p:cNvSpPr>
              <p:nvPr/>
            </p:nvSpPr>
            <p:spPr bwMode="auto">
              <a:xfrm>
                <a:off x="4850" y="821"/>
                <a:ext cx="26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628" name="Rectangle 44"/>
              <p:cNvSpPr>
                <a:spLocks noChangeArrowheads="1"/>
              </p:cNvSpPr>
              <p:nvPr/>
            </p:nvSpPr>
            <p:spPr bwMode="auto">
              <a:xfrm>
                <a:off x="533" y="874"/>
                <a:ext cx="124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08.</a:t>
                </a:r>
                <a:endParaRPr lang="pt-BR"/>
              </a:p>
            </p:txBody>
          </p:sp>
          <p:sp>
            <p:nvSpPr>
              <p:cNvPr id="835629" name="Rectangle 45"/>
              <p:cNvSpPr>
                <a:spLocks noChangeArrowheads="1"/>
              </p:cNvSpPr>
              <p:nvPr/>
            </p:nvSpPr>
            <p:spPr bwMode="auto">
              <a:xfrm>
                <a:off x="661" y="874"/>
                <a:ext cx="26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630" name="Rectangle 46"/>
              <p:cNvSpPr>
                <a:spLocks noChangeArrowheads="1"/>
              </p:cNvSpPr>
              <p:nvPr/>
            </p:nvSpPr>
            <p:spPr bwMode="auto">
              <a:xfrm>
                <a:off x="956" y="874"/>
                <a:ext cx="26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631" name="Rectangle 47"/>
              <p:cNvSpPr>
                <a:spLocks noChangeArrowheads="1"/>
              </p:cNvSpPr>
              <p:nvPr/>
            </p:nvSpPr>
            <p:spPr bwMode="auto">
              <a:xfrm>
                <a:off x="1085" y="874"/>
                <a:ext cx="183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iLPF</a:t>
                </a:r>
                <a:endParaRPr lang="pt-BR"/>
              </a:p>
            </p:txBody>
          </p:sp>
          <p:sp>
            <p:nvSpPr>
              <p:cNvPr id="835632" name="Rectangle 48"/>
              <p:cNvSpPr>
                <a:spLocks noChangeArrowheads="1"/>
              </p:cNvSpPr>
              <p:nvPr/>
            </p:nvSpPr>
            <p:spPr bwMode="auto">
              <a:xfrm>
                <a:off x="1275" y="874"/>
                <a:ext cx="2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633" name="Rectangle 49"/>
              <p:cNvSpPr>
                <a:spLocks noChangeArrowheads="1"/>
              </p:cNvSpPr>
              <p:nvPr/>
            </p:nvSpPr>
            <p:spPr bwMode="auto">
              <a:xfrm>
                <a:off x="1598" y="874"/>
                <a:ext cx="2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634" name="Rectangle 50"/>
              <p:cNvSpPr>
                <a:spLocks noChangeArrowheads="1"/>
              </p:cNvSpPr>
              <p:nvPr/>
            </p:nvSpPr>
            <p:spPr bwMode="auto">
              <a:xfrm>
                <a:off x="1709" y="874"/>
                <a:ext cx="2223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Faixa de 200m de largura com povoamento puro de pau</a:t>
                </a:r>
                <a:endParaRPr lang="pt-BR"/>
              </a:p>
            </p:txBody>
          </p:sp>
          <p:sp>
            <p:nvSpPr>
              <p:cNvPr id="835635" name="Rectangle 51"/>
              <p:cNvSpPr>
                <a:spLocks noChangeArrowheads="1"/>
              </p:cNvSpPr>
              <p:nvPr/>
            </p:nvSpPr>
            <p:spPr bwMode="auto">
              <a:xfrm>
                <a:off x="4251" y="874"/>
                <a:ext cx="30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-</a:t>
                </a:r>
                <a:endParaRPr lang="pt-BR"/>
              </a:p>
            </p:txBody>
          </p:sp>
          <p:sp>
            <p:nvSpPr>
              <p:cNvPr id="835636" name="Rectangle 52"/>
              <p:cNvSpPr>
                <a:spLocks noChangeArrowheads="1"/>
              </p:cNvSpPr>
              <p:nvPr/>
            </p:nvSpPr>
            <p:spPr bwMode="auto">
              <a:xfrm>
                <a:off x="4282" y="874"/>
                <a:ext cx="98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de</a:t>
                </a:r>
                <a:endParaRPr lang="pt-BR"/>
              </a:p>
            </p:txBody>
          </p:sp>
          <p:sp>
            <p:nvSpPr>
              <p:cNvPr id="835637" name="Rectangle 53"/>
              <p:cNvSpPr>
                <a:spLocks noChangeArrowheads="1"/>
              </p:cNvSpPr>
              <p:nvPr/>
            </p:nvSpPr>
            <p:spPr bwMode="auto">
              <a:xfrm>
                <a:off x="4386" y="874"/>
                <a:ext cx="30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-</a:t>
                </a:r>
                <a:endParaRPr lang="pt-BR"/>
              </a:p>
            </p:txBody>
          </p:sp>
          <p:sp>
            <p:nvSpPr>
              <p:cNvPr id="835638" name="Rectangle 54"/>
              <p:cNvSpPr>
                <a:spLocks noChangeArrowheads="1"/>
              </p:cNvSpPr>
              <p:nvPr/>
            </p:nvSpPr>
            <p:spPr bwMode="auto">
              <a:xfrm>
                <a:off x="4417" y="874"/>
                <a:ext cx="237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balsa </a:t>
                </a:r>
                <a:endParaRPr lang="pt-BR"/>
              </a:p>
            </p:txBody>
          </p:sp>
          <p:sp>
            <p:nvSpPr>
              <p:cNvPr id="835639" name="Rectangle 55"/>
              <p:cNvSpPr>
                <a:spLocks noChangeArrowheads="1"/>
              </p:cNvSpPr>
              <p:nvPr/>
            </p:nvSpPr>
            <p:spPr bwMode="auto">
              <a:xfrm>
                <a:off x="1709" y="980"/>
                <a:ext cx="728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distribuída em sub</a:t>
                </a:r>
                <a:endParaRPr lang="pt-BR"/>
              </a:p>
            </p:txBody>
          </p:sp>
          <p:sp>
            <p:nvSpPr>
              <p:cNvPr id="835640" name="Rectangle 56"/>
              <p:cNvSpPr>
                <a:spLocks noChangeArrowheads="1"/>
              </p:cNvSpPr>
              <p:nvPr/>
            </p:nvSpPr>
            <p:spPr bwMode="auto">
              <a:xfrm>
                <a:off x="2541" y="980"/>
                <a:ext cx="30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-</a:t>
                </a:r>
                <a:endParaRPr lang="pt-BR"/>
              </a:p>
            </p:txBody>
          </p:sp>
          <p:sp>
            <p:nvSpPr>
              <p:cNvPr id="835641" name="Rectangle 57"/>
              <p:cNvSpPr>
                <a:spLocks noChangeArrowheads="1"/>
              </p:cNvSpPr>
              <p:nvPr/>
            </p:nvSpPr>
            <p:spPr bwMode="auto">
              <a:xfrm>
                <a:off x="2572" y="980"/>
                <a:ext cx="823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faixas composta por </a:t>
                </a:r>
                <a:endParaRPr lang="pt-BR"/>
              </a:p>
            </p:txBody>
          </p:sp>
          <p:sp>
            <p:nvSpPr>
              <p:cNvPr id="835642" name="Rectangle 58"/>
              <p:cNvSpPr>
                <a:spLocks noChangeArrowheads="1"/>
              </p:cNvSpPr>
              <p:nvPr/>
            </p:nvSpPr>
            <p:spPr bwMode="auto">
              <a:xfrm>
                <a:off x="3539" y="979"/>
                <a:ext cx="64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 b="1" i="1">
                    <a:solidFill>
                      <a:srgbClr val="000000"/>
                    </a:solidFill>
                  </a:rPr>
                  <a:t>tr</a:t>
                </a:r>
                <a:endParaRPr lang="pt-BR"/>
              </a:p>
            </p:txBody>
          </p:sp>
          <p:sp>
            <p:nvSpPr>
              <p:cNvPr id="835643" name="Rectangle 59"/>
              <p:cNvSpPr>
                <a:spLocks noChangeArrowheads="1"/>
              </p:cNvSpPr>
              <p:nvPr/>
            </p:nvSpPr>
            <p:spPr bwMode="auto">
              <a:xfrm>
                <a:off x="3606" y="979"/>
                <a:ext cx="49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 b="1" i="1">
                    <a:solidFill>
                      <a:srgbClr val="000000"/>
                    </a:solidFill>
                  </a:rPr>
                  <a:t>ê</a:t>
                </a:r>
                <a:endParaRPr lang="pt-BR"/>
              </a:p>
            </p:txBody>
          </p:sp>
          <p:sp>
            <p:nvSpPr>
              <p:cNvPr id="835644" name="Rectangle 60"/>
              <p:cNvSpPr>
                <a:spLocks noChangeArrowheads="1"/>
              </p:cNvSpPr>
              <p:nvPr/>
            </p:nvSpPr>
            <p:spPr bwMode="auto">
              <a:xfrm>
                <a:off x="3658" y="979"/>
                <a:ext cx="50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 b="1" i="1">
                    <a:solidFill>
                      <a:srgbClr val="000000"/>
                    </a:solidFill>
                  </a:rPr>
                  <a:t>s</a:t>
                </a:r>
                <a:endParaRPr lang="pt-BR"/>
              </a:p>
            </p:txBody>
          </p:sp>
          <p:sp>
            <p:nvSpPr>
              <p:cNvPr id="835645" name="Rectangle 61"/>
              <p:cNvSpPr>
                <a:spLocks noChangeArrowheads="1"/>
              </p:cNvSpPr>
              <p:nvPr/>
            </p:nvSpPr>
            <p:spPr bwMode="auto">
              <a:xfrm>
                <a:off x="3709" y="980"/>
                <a:ext cx="777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linhas de 250m de </a:t>
                </a:r>
                <a:endParaRPr lang="pt-BR"/>
              </a:p>
            </p:txBody>
          </p:sp>
          <p:sp>
            <p:nvSpPr>
              <p:cNvPr id="835646" name="Rectangle 62"/>
              <p:cNvSpPr>
                <a:spLocks noChangeArrowheads="1"/>
              </p:cNvSpPr>
              <p:nvPr/>
            </p:nvSpPr>
            <p:spPr bwMode="auto">
              <a:xfrm>
                <a:off x="1709" y="1087"/>
                <a:ext cx="273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comprimento separadas entre si por 3m, com distância entre plantas </a:t>
                </a:r>
                <a:endParaRPr lang="pt-BR"/>
              </a:p>
            </p:txBody>
          </p:sp>
          <p:sp>
            <p:nvSpPr>
              <p:cNvPr id="835647" name="Rectangle 63"/>
              <p:cNvSpPr>
                <a:spLocks noChangeArrowheads="1"/>
              </p:cNvSpPr>
              <p:nvPr/>
            </p:nvSpPr>
            <p:spPr bwMode="auto">
              <a:xfrm>
                <a:off x="1709" y="1194"/>
                <a:ext cx="109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de 3m e distancia entre sub</a:t>
                </a:r>
                <a:endParaRPr lang="pt-BR"/>
              </a:p>
            </p:txBody>
          </p:sp>
          <p:sp>
            <p:nvSpPr>
              <p:cNvPr id="835648" name="Rectangle 64"/>
              <p:cNvSpPr>
                <a:spLocks noChangeArrowheads="1"/>
              </p:cNvSpPr>
              <p:nvPr/>
            </p:nvSpPr>
            <p:spPr bwMode="auto">
              <a:xfrm>
                <a:off x="2850" y="1194"/>
                <a:ext cx="30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-</a:t>
                </a:r>
                <a:endParaRPr lang="pt-BR"/>
              </a:p>
            </p:txBody>
          </p:sp>
          <p:sp>
            <p:nvSpPr>
              <p:cNvPr id="835649" name="Rectangle 65"/>
              <p:cNvSpPr>
                <a:spLocks noChangeArrowheads="1"/>
              </p:cNvSpPr>
              <p:nvPr/>
            </p:nvSpPr>
            <p:spPr bwMode="auto">
              <a:xfrm>
                <a:off x="2881" y="1194"/>
                <a:ext cx="307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faixas d</a:t>
                </a:r>
                <a:endParaRPr lang="pt-BR"/>
              </a:p>
            </p:txBody>
          </p:sp>
          <p:sp>
            <p:nvSpPr>
              <p:cNvPr id="835650" name="Rectangle 66"/>
              <p:cNvSpPr>
                <a:spLocks noChangeArrowheads="1"/>
              </p:cNvSpPr>
              <p:nvPr/>
            </p:nvSpPr>
            <p:spPr bwMode="auto">
              <a:xfrm>
                <a:off x="3201" y="1194"/>
                <a:ext cx="999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e 20m [20m / (3m x 3m)].</a:t>
                </a:r>
                <a:endParaRPr lang="pt-BR"/>
              </a:p>
            </p:txBody>
          </p:sp>
          <p:sp>
            <p:nvSpPr>
              <p:cNvPr id="835651" name="Rectangle 67"/>
              <p:cNvSpPr>
                <a:spLocks noChangeArrowheads="1"/>
              </p:cNvSpPr>
              <p:nvPr/>
            </p:nvSpPr>
            <p:spPr bwMode="auto">
              <a:xfrm>
                <a:off x="4241" y="1194"/>
                <a:ext cx="2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652" name="Rectangle 68"/>
              <p:cNvSpPr>
                <a:spLocks noChangeArrowheads="1"/>
              </p:cNvSpPr>
              <p:nvPr/>
            </p:nvSpPr>
            <p:spPr bwMode="auto">
              <a:xfrm>
                <a:off x="4741" y="874"/>
                <a:ext cx="2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653" name="Rectangle 69"/>
              <p:cNvSpPr>
                <a:spLocks noChangeArrowheads="1"/>
              </p:cNvSpPr>
              <p:nvPr/>
            </p:nvSpPr>
            <p:spPr bwMode="auto">
              <a:xfrm>
                <a:off x="4850" y="874"/>
                <a:ext cx="223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05 ha</a:t>
                </a:r>
                <a:endParaRPr lang="pt-BR"/>
              </a:p>
            </p:txBody>
          </p:sp>
          <p:sp>
            <p:nvSpPr>
              <p:cNvPr id="835654" name="Rectangle 70"/>
              <p:cNvSpPr>
                <a:spLocks noChangeArrowheads="1"/>
              </p:cNvSpPr>
              <p:nvPr/>
            </p:nvSpPr>
            <p:spPr bwMode="auto">
              <a:xfrm>
                <a:off x="5082" y="874"/>
                <a:ext cx="2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655" name="Rectangle 71"/>
              <p:cNvSpPr>
                <a:spLocks noChangeArrowheads="1"/>
              </p:cNvSpPr>
              <p:nvPr/>
            </p:nvSpPr>
            <p:spPr bwMode="auto">
              <a:xfrm>
                <a:off x="533" y="1301"/>
                <a:ext cx="2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656" name="Rectangle 72"/>
              <p:cNvSpPr>
                <a:spLocks noChangeArrowheads="1"/>
              </p:cNvSpPr>
              <p:nvPr/>
            </p:nvSpPr>
            <p:spPr bwMode="auto">
              <a:xfrm>
                <a:off x="956" y="1301"/>
                <a:ext cx="26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657" name="Rectangle 73"/>
              <p:cNvSpPr>
                <a:spLocks noChangeArrowheads="1"/>
              </p:cNvSpPr>
              <p:nvPr/>
            </p:nvSpPr>
            <p:spPr bwMode="auto">
              <a:xfrm>
                <a:off x="1085" y="1301"/>
                <a:ext cx="2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658" name="Rectangle 74"/>
              <p:cNvSpPr>
                <a:spLocks noChangeArrowheads="1"/>
              </p:cNvSpPr>
              <p:nvPr/>
            </p:nvSpPr>
            <p:spPr bwMode="auto">
              <a:xfrm>
                <a:off x="1598" y="1301"/>
                <a:ext cx="2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659" name="Rectangle 75"/>
              <p:cNvSpPr>
                <a:spLocks noChangeArrowheads="1"/>
              </p:cNvSpPr>
              <p:nvPr/>
            </p:nvSpPr>
            <p:spPr bwMode="auto">
              <a:xfrm>
                <a:off x="1709" y="1301"/>
                <a:ext cx="2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660" name="Rectangle 76"/>
              <p:cNvSpPr>
                <a:spLocks noChangeArrowheads="1"/>
              </p:cNvSpPr>
              <p:nvPr/>
            </p:nvSpPr>
            <p:spPr bwMode="auto">
              <a:xfrm>
                <a:off x="4741" y="1301"/>
                <a:ext cx="2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661" name="Rectangle 77"/>
              <p:cNvSpPr>
                <a:spLocks noChangeArrowheads="1"/>
              </p:cNvSpPr>
              <p:nvPr/>
            </p:nvSpPr>
            <p:spPr bwMode="auto">
              <a:xfrm>
                <a:off x="4850" y="1301"/>
                <a:ext cx="26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662" name="Rectangle 78"/>
              <p:cNvSpPr>
                <a:spLocks noChangeArrowheads="1"/>
              </p:cNvSpPr>
              <p:nvPr/>
            </p:nvSpPr>
            <p:spPr bwMode="auto">
              <a:xfrm>
                <a:off x="533" y="1353"/>
                <a:ext cx="99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09</a:t>
                </a:r>
                <a:endParaRPr lang="pt-BR"/>
              </a:p>
            </p:txBody>
          </p:sp>
          <p:sp>
            <p:nvSpPr>
              <p:cNvPr id="835663" name="Rectangle 79"/>
              <p:cNvSpPr>
                <a:spLocks noChangeArrowheads="1"/>
              </p:cNvSpPr>
              <p:nvPr/>
            </p:nvSpPr>
            <p:spPr bwMode="auto">
              <a:xfrm>
                <a:off x="636" y="1353"/>
                <a:ext cx="2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.</a:t>
                </a:r>
                <a:endParaRPr lang="pt-BR"/>
              </a:p>
            </p:txBody>
          </p:sp>
          <p:sp>
            <p:nvSpPr>
              <p:cNvPr id="835664" name="Rectangle 80"/>
              <p:cNvSpPr>
                <a:spLocks noChangeArrowheads="1"/>
              </p:cNvSpPr>
              <p:nvPr/>
            </p:nvSpPr>
            <p:spPr bwMode="auto">
              <a:xfrm>
                <a:off x="661" y="1353"/>
                <a:ext cx="26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665" name="Rectangle 81"/>
              <p:cNvSpPr>
                <a:spLocks noChangeArrowheads="1"/>
              </p:cNvSpPr>
              <p:nvPr/>
            </p:nvSpPr>
            <p:spPr bwMode="auto">
              <a:xfrm>
                <a:off x="956" y="1353"/>
                <a:ext cx="26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666" name="Rectangle 82"/>
              <p:cNvSpPr>
                <a:spLocks noChangeArrowheads="1"/>
              </p:cNvSpPr>
              <p:nvPr/>
            </p:nvSpPr>
            <p:spPr bwMode="auto">
              <a:xfrm>
                <a:off x="1085" y="1353"/>
                <a:ext cx="183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iLPF</a:t>
                </a:r>
                <a:endParaRPr lang="pt-BR"/>
              </a:p>
            </p:txBody>
          </p:sp>
          <p:sp>
            <p:nvSpPr>
              <p:cNvPr id="835667" name="Rectangle 83"/>
              <p:cNvSpPr>
                <a:spLocks noChangeArrowheads="1"/>
              </p:cNvSpPr>
              <p:nvPr/>
            </p:nvSpPr>
            <p:spPr bwMode="auto">
              <a:xfrm>
                <a:off x="1275" y="1353"/>
                <a:ext cx="2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668" name="Rectangle 84"/>
              <p:cNvSpPr>
                <a:spLocks noChangeArrowheads="1"/>
              </p:cNvSpPr>
              <p:nvPr/>
            </p:nvSpPr>
            <p:spPr bwMode="auto">
              <a:xfrm>
                <a:off x="1598" y="1353"/>
                <a:ext cx="2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669" name="Rectangle 85"/>
              <p:cNvSpPr>
                <a:spLocks noChangeArrowheads="1"/>
              </p:cNvSpPr>
              <p:nvPr/>
            </p:nvSpPr>
            <p:spPr bwMode="auto">
              <a:xfrm>
                <a:off x="1709" y="1352"/>
                <a:ext cx="103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Povoamento de eucalípto </a:t>
                </a:r>
                <a:endParaRPr lang="pt-BR"/>
              </a:p>
            </p:txBody>
          </p:sp>
          <p:sp>
            <p:nvSpPr>
              <p:cNvPr id="835670" name="Rectangle 86"/>
              <p:cNvSpPr>
                <a:spLocks noChangeArrowheads="1"/>
              </p:cNvSpPr>
              <p:nvPr/>
            </p:nvSpPr>
            <p:spPr bwMode="auto">
              <a:xfrm>
                <a:off x="2887" y="1352"/>
                <a:ext cx="619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 i="1">
                    <a:solidFill>
                      <a:srgbClr val="000000"/>
                    </a:solidFill>
                  </a:rPr>
                  <a:t>(Eucalyptus uro</a:t>
                </a:r>
                <a:endParaRPr lang="pt-BR"/>
              </a:p>
            </p:txBody>
          </p:sp>
          <p:sp>
            <p:nvSpPr>
              <p:cNvPr id="835671" name="Rectangle 87"/>
              <p:cNvSpPr>
                <a:spLocks noChangeArrowheads="1"/>
              </p:cNvSpPr>
              <p:nvPr/>
            </p:nvSpPr>
            <p:spPr bwMode="auto">
              <a:xfrm>
                <a:off x="3565" y="1352"/>
                <a:ext cx="30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 i="1">
                    <a:solidFill>
                      <a:srgbClr val="000000"/>
                    </a:solidFill>
                  </a:rPr>
                  <a:t>-</a:t>
                </a:r>
                <a:endParaRPr lang="pt-BR"/>
              </a:p>
            </p:txBody>
          </p:sp>
          <p:sp>
            <p:nvSpPr>
              <p:cNvPr id="835672" name="Rectangle 88"/>
              <p:cNvSpPr>
                <a:spLocks noChangeArrowheads="1"/>
              </p:cNvSpPr>
              <p:nvPr/>
            </p:nvSpPr>
            <p:spPr bwMode="auto">
              <a:xfrm>
                <a:off x="3596" y="1352"/>
                <a:ext cx="321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 i="1">
                    <a:solidFill>
                      <a:srgbClr val="000000"/>
                    </a:solidFill>
                  </a:rPr>
                  <a:t>grandis)</a:t>
                </a:r>
                <a:endParaRPr lang="pt-BR"/>
              </a:p>
            </p:txBody>
          </p:sp>
          <p:sp>
            <p:nvSpPr>
              <p:cNvPr id="835673" name="Rectangle 89"/>
              <p:cNvSpPr>
                <a:spLocks noChangeArrowheads="1"/>
              </p:cNvSpPr>
              <p:nvPr/>
            </p:nvSpPr>
            <p:spPr bwMode="auto">
              <a:xfrm>
                <a:off x="3933" y="1352"/>
                <a:ext cx="486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numa faixa </a:t>
                </a:r>
                <a:endParaRPr lang="pt-BR"/>
              </a:p>
            </p:txBody>
          </p:sp>
          <p:sp>
            <p:nvSpPr>
              <p:cNvPr id="835674" name="Rectangle 90"/>
              <p:cNvSpPr>
                <a:spLocks noChangeArrowheads="1"/>
              </p:cNvSpPr>
              <p:nvPr/>
            </p:nvSpPr>
            <p:spPr bwMode="auto">
              <a:xfrm>
                <a:off x="4537" y="1352"/>
                <a:ext cx="124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de </a:t>
                </a:r>
                <a:endParaRPr lang="pt-BR"/>
              </a:p>
            </p:txBody>
          </p:sp>
          <p:sp>
            <p:nvSpPr>
              <p:cNvPr id="835675" name="Rectangle 91"/>
              <p:cNvSpPr>
                <a:spLocks noChangeArrowheads="1"/>
              </p:cNvSpPr>
              <p:nvPr/>
            </p:nvSpPr>
            <p:spPr bwMode="auto">
              <a:xfrm>
                <a:off x="1709" y="1460"/>
                <a:ext cx="99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15</a:t>
                </a:r>
                <a:endParaRPr lang="pt-BR"/>
              </a:p>
            </p:txBody>
          </p:sp>
          <p:sp>
            <p:nvSpPr>
              <p:cNvPr id="835676" name="Rectangle 92"/>
              <p:cNvSpPr>
                <a:spLocks noChangeArrowheads="1"/>
              </p:cNvSpPr>
              <p:nvPr/>
            </p:nvSpPr>
            <p:spPr bwMode="auto">
              <a:xfrm>
                <a:off x="1811" y="1460"/>
                <a:ext cx="149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0m </a:t>
                </a:r>
                <a:endParaRPr lang="pt-BR"/>
              </a:p>
            </p:txBody>
          </p:sp>
          <p:sp>
            <p:nvSpPr>
              <p:cNvPr id="835677" name="Rectangle 93"/>
              <p:cNvSpPr>
                <a:spLocks noChangeArrowheads="1"/>
              </p:cNvSpPr>
              <p:nvPr/>
            </p:nvSpPr>
            <p:spPr bwMode="auto">
              <a:xfrm>
                <a:off x="1986" y="1460"/>
                <a:ext cx="42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de largura </a:t>
                </a:r>
                <a:endParaRPr lang="pt-BR"/>
              </a:p>
            </p:txBody>
          </p:sp>
          <p:sp>
            <p:nvSpPr>
              <p:cNvPr id="835678" name="Rectangle 94"/>
              <p:cNvSpPr>
                <a:spLocks noChangeArrowheads="1"/>
              </p:cNvSpPr>
              <p:nvPr/>
            </p:nvSpPr>
            <p:spPr bwMode="auto">
              <a:xfrm>
                <a:off x="2467" y="1460"/>
                <a:ext cx="56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composta por </a:t>
                </a:r>
                <a:endParaRPr lang="pt-BR"/>
              </a:p>
            </p:txBody>
          </p:sp>
          <p:sp>
            <p:nvSpPr>
              <p:cNvPr id="835679" name="Rectangle 95"/>
              <p:cNvSpPr>
                <a:spLocks noChangeArrowheads="1"/>
              </p:cNvSpPr>
              <p:nvPr/>
            </p:nvSpPr>
            <p:spPr bwMode="auto">
              <a:xfrm>
                <a:off x="3093" y="1460"/>
                <a:ext cx="99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37</a:t>
                </a:r>
                <a:endParaRPr lang="pt-BR"/>
              </a:p>
            </p:txBody>
          </p:sp>
          <p:sp>
            <p:nvSpPr>
              <p:cNvPr id="835680" name="Rectangle 96"/>
              <p:cNvSpPr>
                <a:spLocks noChangeArrowheads="1"/>
              </p:cNvSpPr>
              <p:nvPr/>
            </p:nvSpPr>
            <p:spPr bwMode="auto">
              <a:xfrm>
                <a:off x="3196" y="1460"/>
                <a:ext cx="2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681" name="Rectangle 97"/>
              <p:cNvSpPr>
                <a:spLocks noChangeArrowheads="1"/>
              </p:cNvSpPr>
              <p:nvPr/>
            </p:nvSpPr>
            <p:spPr bwMode="auto">
              <a:xfrm>
                <a:off x="3241" y="1460"/>
                <a:ext cx="257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linhas </a:t>
                </a:r>
                <a:endParaRPr lang="pt-BR"/>
              </a:p>
            </p:txBody>
          </p:sp>
          <p:sp>
            <p:nvSpPr>
              <p:cNvPr id="835682" name="Rectangle 98"/>
              <p:cNvSpPr>
                <a:spLocks noChangeArrowheads="1"/>
              </p:cNvSpPr>
              <p:nvPr/>
            </p:nvSpPr>
            <p:spPr bwMode="auto">
              <a:xfrm>
                <a:off x="3529" y="1460"/>
                <a:ext cx="103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de 250m de comprimento </a:t>
                </a:r>
                <a:endParaRPr lang="pt-BR"/>
              </a:p>
            </p:txBody>
          </p:sp>
          <p:sp>
            <p:nvSpPr>
              <p:cNvPr id="835683" name="Rectangle 99"/>
              <p:cNvSpPr>
                <a:spLocks noChangeArrowheads="1"/>
              </p:cNvSpPr>
              <p:nvPr/>
            </p:nvSpPr>
            <p:spPr bwMode="auto">
              <a:xfrm>
                <a:off x="1709" y="1568"/>
                <a:ext cx="911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separadas entre si por </a:t>
                </a:r>
                <a:endParaRPr lang="pt-BR"/>
              </a:p>
            </p:txBody>
          </p:sp>
          <p:sp>
            <p:nvSpPr>
              <p:cNvPr id="835684" name="Rectangle 100"/>
              <p:cNvSpPr>
                <a:spLocks noChangeArrowheads="1"/>
              </p:cNvSpPr>
              <p:nvPr/>
            </p:nvSpPr>
            <p:spPr bwMode="auto">
              <a:xfrm>
                <a:off x="2701" y="1568"/>
                <a:ext cx="49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4</a:t>
                </a:r>
                <a:endParaRPr lang="pt-BR"/>
              </a:p>
            </p:txBody>
          </p:sp>
          <p:sp>
            <p:nvSpPr>
              <p:cNvPr id="835685" name="Rectangle 101"/>
              <p:cNvSpPr>
                <a:spLocks noChangeArrowheads="1"/>
              </p:cNvSpPr>
              <p:nvPr/>
            </p:nvSpPr>
            <p:spPr bwMode="auto">
              <a:xfrm>
                <a:off x="2753" y="1568"/>
                <a:ext cx="1358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m, com distância entre plantas de </a:t>
                </a:r>
                <a:endParaRPr lang="pt-BR"/>
              </a:p>
            </p:txBody>
          </p:sp>
          <p:sp>
            <p:nvSpPr>
              <p:cNvPr id="835686" name="Rectangle 102"/>
              <p:cNvSpPr>
                <a:spLocks noChangeArrowheads="1"/>
              </p:cNvSpPr>
              <p:nvPr/>
            </p:nvSpPr>
            <p:spPr bwMode="auto">
              <a:xfrm>
                <a:off x="4232" y="1568"/>
                <a:ext cx="50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3</a:t>
                </a:r>
                <a:endParaRPr lang="pt-BR"/>
              </a:p>
            </p:txBody>
          </p:sp>
          <p:sp>
            <p:nvSpPr>
              <p:cNvPr id="835687" name="Rectangle 103"/>
              <p:cNvSpPr>
                <a:spLocks noChangeArrowheads="1"/>
              </p:cNvSpPr>
              <p:nvPr/>
            </p:nvSpPr>
            <p:spPr bwMode="auto">
              <a:xfrm>
                <a:off x="4283" y="1568"/>
                <a:ext cx="74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m</a:t>
                </a:r>
                <a:endParaRPr lang="pt-BR"/>
              </a:p>
            </p:txBody>
          </p:sp>
          <p:sp>
            <p:nvSpPr>
              <p:cNvPr id="835688" name="Rectangle 104"/>
              <p:cNvSpPr>
                <a:spLocks noChangeArrowheads="1"/>
              </p:cNvSpPr>
              <p:nvPr/>
            </p:nvSpPr>
            <p:spPr bwMode="auto">
              <a:xfrm>
                <a:off x="4361" y="1568"/>
                <a:ext cx="273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(4m x </a:t>
                </a:r>
                <a:endParaRPr lang="pt-BR"/>
              </a:p>
            </p:txBody>
          </p:sp>
          <p:sp>
            <p:nvSpPr>
              <p:cNvPr id="835689" name="Rectangle 105"/>
              <p:cNvSpPr>
                <a:spLocks noChangeArrowheads="1"/>
              </p:cNvSpPr>
              <p:nvPr/>
            </p:nvSpPr>
            <p:spPr bwMode="auto">
              <a:xfrm>
                <a:off x="1709" y="1674"/>
                <a:ext cx="154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3m)</a:t>
                </a:r>
                <a:endParaRPr lang="pt-BR"/>
              </a:p>
            </p:txBody>
          </p:sp>
          <p:sp>
            <p:nvSpPr>
              <p:cNvPr id="835690" name="Rectangle 106"/>
              <p:cNvSpPr>
                <a:spLocks noChangeArrowheads="1"/>
              </p:cNvSpPr>
              <p:nvPr/>
            </p:nvSpPr>
            <p:spPr bwMode="auto">
              <a:xfrm>
                <a:off x="1870" y="1674"/>
                <a:ext cx="26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691" name="Rectangle 107"/>
              <p:cNvSpPr>
                <a:spLocks noChangeArrowheads="1"/>
              </p:cNvSpPr>
              <p:nvPr/>
            </p:nvSpPr>
            <p:spPr bwMode="auto">
              <a:xfrm>
                <a:off x="1944" y="1674"/>
                <a:ext cx="331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consorci</a:t>
                </a:r>
                <a:endParaRPr lang="pt-BR"/>
              </a:p>
            </p:txBody>
          </p:sp>
          <p:sp>
            <p:nvSpPr>
              <p:cNvPr id="835692" name="Rectangle 108"/>
              <p:cNvSpPr>
                <a:spLocks noChangeArrowheads="1"/>
              </p:cNvSpPr>
              <p:nvPr/>
            </p:nvSpPr>
            <p:spPr bwMode="auto">
              <a:xfrm>
                <a:off x="2290" y="1674"/>
                <a:ext cx="1921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ado com forrageiras (gramíneas e leguminosas) </a:t>
                </a:r>
                <a:endParaRPr lang="pt-BR"/>
              </a:p>
            </p:txBody>
          </p:sp>
          <p:sp>
            <p:nvSpPr>
              <p:cNvPr id="835693" name="Rectangle 109"/>
              <p:cNvSpPr>
                <a:spLocks noChangeArrowheads="1"/>
              </p:cNvSpPr>
              <p:nvPr/>
            </p:nvSpPr>
            <p:spPr bwMode="auto">
              <a:xfrm>
                <a:off x="4588" y="1674"/>
                <a:ext cx="74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e </a:t>
                </a:r>
                <a:endParaRPr lang="pt-BR"/>
              </a:p>
            </p:txBody>
          </p:sp>
          <p:sp>
            <p:nvSpPr>
              <p:cNvPr id="835694" name="Rectangle 110"/>
              <p:cNvSpPr>
                <a:spLocks noChangeArrowheads="1"/>
              </p:cNvSpPr>
              <p:nvPr/>
            </p:nvSpPr>
            <p:spPr bwMode="auto">
              <a:xfrm>
                <a:off x="1709" y="1781"/>
                <a:ext cx="1204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alternando com outra faixa de </a:t>
                </a:r>
                <a:endParaRPr lang="pt-BR"/>
              </a:p>
            </p:txBody>
          </p:sp>
          <p:sp>
            <p:nvSpPr>
              <p:cNvPr id="835695" name="Rectangle 111"/>
              <p:cNvSpPr>
                <a:spLocks noChangeArrowheads="1"/>
              </p:cNvSpPr>
              <p:nvPr/>
            </p:nvSpPr>
            <p:spPr bwMode="auto">
              <a:xfrm>
                <a:off x="3029" y="1781"/>
                <a:ext cx="99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15</a:t>
                </a:r>
                <a:endParaRPr lang="pt-BR"/>
              </a:p>
            </p:txBody>
          </p:sp>
          <p:sp>
            <p:nvSpPr>
              <p:cNvPr id="835696" name="Rectangle 112"/>
              <p:cNvSpPr>
                <a:spLocks noChangeArrowheads="1"/>
              </p:cNvSpPr>
              <p:nvPr/>
            </p:nvSpPr>
            <p:spPr bwMode="auto">
              <a:xfrm>
                <a:off x="3132" y="1781"/>
                <a:ext cx="149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0m </a:t>
                </a:r>
                <a:endParaRPr lang="pt-BR"/>
              </a:p>
            </p:txBody>
          </p:sp>
          <p:sp>
            <p:nvSpPr>
              <p:cNvPr id="835697" name="Rectangle 113"/>
              <p:cNvSpPr>
                <a:spLocks noChangeArrowheads="1"/>
              </p:cNvSpPr>
              <p:nvPr/>
            </p:nvSpPr>
            <p:spPr bwMode="auto">
              <a:xfrm>
                <a:off x="3302" y="1781"/>
                <a:ext cx="42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de largura </a:t>
                </a:r>
                <a:endParaRPr lang="pt-BR"/>
              </a:p>
            </p:txBody>
          </p:sp>
          <p:sp>
            <p:nvSpPr>
              <p:cNvPr id="835698" name="Rectangle 114"/>
              <p:cNvSpPr>
                <a:spLocks noChangeArrowheads="1"/>
              </p:cNvSpPr>
              <p:nvPr/>
            </p:nvSpPr>
            <p:spPr bwMode="auto">
              <a:xfrm>
                <a:off x="3771" y="1781"/>
                <a:ext cx="391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exclusiva </a:t>
                </a:r>
                <a:endParaRPr lang="pt-BR"/>
              </a:p>
            </p:txBody>
          </p:sp>
          <p:sp>
            <p:nvSpPr>
              <p:cNvPr id="835699" name="Rectangle 115"/>
              <p:cNvSpPr>
                <a:spLocks noChangeArrowheads="1"/>
              </p:cNvSpPr>
              <p:nvPr/>
            </p:nvSpPr>
            <p:spPr bwMode="auto">
              <a:xfrm>
                <a:off x="4192" y="1781"/>
                <a:ext cx="41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de lavoura</a:t>
                </a:r>
                <a:endParaRPr lang="pt-BR"/>
              </a:p>
            </p:txBody>
          </p:sp>
          <p:sp>
            <p:nvSpPr>
              <p:cNvPr id="835700" name="Rectangle 116"/>
              <p:cNvSpPr>
                <a:spLocks noChangeArrowheads="1"/>
              </p:cNvSpPr>
              <p:nvPr/>
            </p:nvSpPr>
            <p:spPr bwMode="auto">
              <a:xfrm>
                <a:off x="4640" y="1781"/>
                <a:ext cx="2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701" name="Rectangle 117"/>
              <p:cNvSpPr>
                <a:spLocks noChangeArrowheads="1"/>
              </p:cNvSpPr>
              <p:nvPr/>
            </p:nvSpPr>
            <p:spPr bwMode="auto">
              <a:xfrm>
                <a:off x="1709" y="1888"/>
                <a:ext cx="1798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(graníferas no verão e consórcios no inverno)</a:t>
                </a:r>
                <a:endParaRPr lang="pt-BR"/>
              </a:p>
            </p:txBody>
          </p:sp>
          <p:sp>
            <p:nvSpPr>
              <p:cNvPr id="835702" name="Rectangle 118"/>
              <p:cNvSpPr>
                <a:spLocks noChangeArrowheads="1"/>
              </p:cNvSpPr>
              <p:nvPr/>
            </p:nvSpPr>
            <p:spPr bwMode="auto">
              <a:xfrm>
                <a:off x="3584" y="1888"/>
                <a:ext cx="2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.</a:t>
                </a:r>
                <a:endParaRPr lang="pt-BR"/>
              </a:p>
            </p:txBody>
          </p:sp>
          <p:sp>
            <p:nvSpPr>
              <p:cNvPr id="835703" name="Rectangle 119"/>
              <p:cNvSpPr>
                <a:spLocks noChangeArrowheads="1"/>
              </p:cNvSpPr>
              <p:nvPr/>
            </p:nvSpPr>
            <p:spPr bwMode="auto">
              <a:xfrm>
                <a:off x="3610" y="1888"/>
                <a:ext cx="2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704" name="Rectangle 120"/>
              <p:cNvSpPr>
                <a:spLocks noChangeArrowheads="1"/>
              </p:cNvSpPr>
              <p:nvPr/>
            </p:nvSpPr>
            <p:spPr bwMode="auto">
              <a:xfrm>
                <a:off x="4741" y="1353"/>
                <a:ext cx="2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705" name="Rectangle 121"/>
              <p:cNvSpPr>
                <a:spLocks noChangeArrowheads="1"/>
              </p:cNvSpPr>
              <p:nvPr/>
            </p:nvSpPr>
            <p:spPr bwMode="auto">
              <a:xfrm>
                <a:off x="4850" y="1353"/>
                <a:ext cx="99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15</a:t>
                </a:r>
                <a:endParaRPr lang="pt-BR"/>
              </a:p>
            </p:txBody>
          </p:sp>
          <p:sp>
            <p:nvSpPr>
              <p:cNvPr id="835706" name="Rectangle 122"/>
              <p:cNvSpPr>
                <a:spLocks noChangeArrowheads="1"/>
              </p:cNvSpPr>
              <p:nvPr/>
            </p:nvSpPr>
            <p:spPr bwMode="auto">
              <a:xfrm>
                <a:off x="4953" y="1353"/>
                <a:ext cx="124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ha</a:t>
                </a:r>
                <a:endParaRPr lang="pt-BR"/>
              </a:p>
            </p:txBody>
          </p:sp>
          <p:sp>
            <p:nvSpPr>
              <p:cNvPr id="835707" name="Rectangle 123"/>
              <p:cNvSpPr>
                <a:spLocks noChangeArrowheads="1"/>
              </p:cNvSpPr>
              <p:nvPr/>
            </p:nvSpPr>
            <p:spPr bwMode="auto">
              <a:xfrm>
                <a:off x="5082" y="1353"/>
                <a:ext cx="2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708" name="Rectangle 124"/>
              <p:cNvSpPr>
                <a:spLocks noChangeArrowheads="1"/>
              </p:cNvSpPr>
              <p:nvPr/>
            </p:nvSpPr>
            <p:spPr bwMode="auto">
              <a:xfrm>
                <a:off x="533" y="1995"/>
                <a:ext cx="2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709" name="Rectangle 125"/>
              <p:cNvSpPr>
                <a:spLocks noChangeArrowheads="1"/>
              </p:cNvSpPr>
              <p:nvPr/>
            </p:nvSpPr>
            <p:spPr bwMode="auto">
              <a:xfrm>
                <a:off x="956" y="1995"/>
                <a:ext cx="26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710" name="Rectangle 126"/>
              <p:cNvSpPr>
                <a:spLocks noChangeArrowheads="1"/>
              </p:cNvSpPr>
              <p:nvPr/>
            </p:nvSpPr>
            <p:spPr bwMode="auto">
              <a:xfrm>
                <a:off x="1085" y="1995"/>
                <a:ext cx="2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711" name="Rectangle 127"/>
              <p:cNvSpPr>
                <a:spLocks noChangeArrowheads="1"/>
              </p:cNvSpPr>
              <p:nvPr/>
            </p:nvSpPr>
            <p:spPr bwMode="auto">
              <a:xfrm>
                <a:off x="1598" y="1995"/>
                <a:ext cx="2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712" name="Rectangle 128"/>
              <p:cNvSpPr>
                <a:spLocks noChangeArrowheads="1"/>
              </p:cNvSpPr>
              <p:nvPr/>
            </p:nvSpPr>
            <p:spPr bwMode="auto">
              <a:xfrm>
                <a:off x="1709" y="1995"/>
                <a:ext cx="2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713" name="Rectangle 129"/>
              <p:cNvSpPr>
                <a:spLocks noChangeArrowheads="1"/>
              </p:cNvSpPr>
              <p:nvPr/>
            </p:nvSpPr>
            <p:spPr bwMode="auto">
              <a:xfrm>
                <a:off x="4741" y="1995"/>
                <a:ext cx="2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714" name="Rectangle 130"/>
              <p:cNvSpPr>
                <a:spLocks noChangeArrowheads="1"/>
              </p:cNvSpPr>
              <p:nvPr/>
            </p:nvSpPr>
            <p:spPr bwMode="auto">
              <a:xfrm>
                <a:off x="4850" y="1995"/>
                <a:ext cx="26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715" name="Rectangle 131"/>
              <p:cNvSpPr>
                <a:spLocks noChangeArrowheads="1"/>
              </p:cNvSpPr>
              <p:nvPr/>
            </p:nvSpPr>
            <p:spPr bwMode="auto">
              <a:xfrm>
                <a:off x="533" y="2047"/>
                <a:ext cx="124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10.</a:t>
                </a:r>
                <a:endParaRPr lang="pt-BR"/>
              </a:p>
            </p:txBody>
          </p:sp>
          <p:sp>
            <p:nvSpPr>
              <p:cNvPr id="835716" name="Rectangle 132"/>
              <p:cNvSpPr>
                <a:spLocks noChangeArrowheads="1"/>
              </p:cNvSpPr>
              <p:nvPr/>
            </p:nvSpPr>
            <p:spPr bwMode="auto">
              <a:xfrm>
                <a:off x="661" y="2047"/>
                <a:ext cx="26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717" name="Rectangle 133"/>
              <p:cNvSpPr>
                <a:spLocks noChangeArrowheads="1"/>
              </p:cNvSpPr>
              <p:nvPr/>
            </p:nvSpPr>
            <p:spPr bwMode="auto">
              <a:xfrm>
                <a:off x="956" y="2047"/>
                <a:ext cx="26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718" name="Rectangle 134"/>
              <p:cNvSpPr>
                <a:spLocks noChangeArrowheads="1"/>
              </p:cNvSpPr>
              <p:nvPr/>
            </p:nvSpPr>
            <p:spPr bwMode="auto">
              <a:xfrm>
                <a:off x="1085" y="2047"/>
                <a:ext cx="183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iLPF</a:t>
                </a:r>
                <a:endParaRPr lang="pt-BR"/>
              </a:p>
            </p:txBody>
          </p:sp>
          <p:sp>
            <p:nvSpPr>
              <p:cNvPr id="835719" name="Rectangle 135"/>
              <p:cNvSpPr>
                <a:spLocks noChangeArrowheads="1"/>
              </p:cNvSpPr>
              <p:nvPr/>
            </p:nvSpPr>
            <p:spPr bwMode="auto">
              <a:xfrm>
                <a:off x="1275" y="2047"/>
                <a:ext cx="2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720" name="Rectangle 136"/>
              <p:cNvSpPr>
                <a:spLocks noChangeArrowheads="1"/>
              </p:cNvSpPr>
              <p:nvPr/>
            </p:nvSpPr>
            <p:spPr bwMode="auto">
              <a:xfrm>
                <a:off x="1598" y="2047"/>
                <a:ext cx="2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721" name="Rectangle 137"/>
              <p:cNvSpPr>
                <a:spLocks noChangeArrowheads="1"/>
              </p:cNvSpPr>
              <p:nvPr/>
            </p:nvSpPr>
            <p:spPr bwMode="auto">
              <a:xfrm>
                <a:off x="2388" y="2045"/>
                <a:ext cx="253" cy="107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5722" name="Rectangle 138"/>
              <p:cNvSpPr>
                <a:spLocks noChangeArrowheads="1"/>
              </p:cNvSpPr>
              <p:nvPr/>
            </p:nvSpPr>
            <p:spPr bwMode="auto">
              <a:xfrm>
                <a:off x="1709" y="2047"/>
                <a:ext cx="649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Povoamento de </a:t>
                </a:r>
                <a:endParaRPr lang="pt-BR"/>
              </a:p>
            </p:txBody>
          </p:sp>
          <p:sp>
            <p:nvSpPr>
              <p:cNvPr id="835723" name="Rectangle 139"/>
              <p:cNvSpPr>
                <a:spLocks noChangeArrowheads="1"/>
              </p:cNvSpPr>
              <p:nvPr/>
            </p:nvSpPr>
            <p:spPr bwMode="auto">
              <a:xfrm>
                <a:off x="2388" y="2047"/>
                <a:ext cx="242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/>
                  <a:t>varjão</a:t>
                </a:r>
                <a:endParaRPr lang="pt-BR"/>
              </a:p>
            </p:txBody>
          </p:sp>
          <p:sp>
            <p:nvSpPr>
              <p:cNvPr id="835724" name="Rectangle 140"/>
              <p:cNvSpPr>
                <a:spLocks noChangeArrowheads="1"/>
              </p:cNvSpPr>
              <p:nvPr/>
            </p:nvSpPr>
            <p:spPr bwMode="auto">
              <a:xfrm>
                <a:off x="2641" y="2047"/>
                <a:ext cx="2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725" name="Rectangle 141"/>
              <p:cNvSpPr>
                <a:spLocks noChangeArrowheads="1"/>
              </p:cNvSpPr>
              <p:nvPr/>
            </p:nvSpPr>
            <p:spPr bwMode="auto">
              <a:xfrm>
                <a:off x="2669" y="2047"/>
                <a:ext cx="584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numa faixa de </a:t>
                </a:r>
                <a:endParaRPr lang="pt-BR"/>
              </a:p>
            </p:txBody>
          </p:sp>
          <p:sp>
            <p:nvSpPr>
              <p:cNvPr id="835726" name="Rectangle 142"/>
              <p:cNvSpPr>
                <a:spLocks noChangeArrowheads="1"/>
              </p:cNvSpPr>
              <p:nvPr/>
            </p:nvSpPr>
            <p:spPr bwMode="auto">
              <a:xfrm>
                <a:off x="3284" y="2047"/>
                <a:ext cx="99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15</a:t>
                </a:r>
                <a:endParaRPr lang="pt-BR"/>
              </a:p>
            </p:txBody>
          </p:sp>
          <p:sp>
            <p:nvSpPr>
              <p:cNvPr id="835727" name="Rectangle 143"/>
              <p:cNvSpPr>
                <a:spLocks noChangeArrowheads="1"/>
              </p:cNvSpPr>
              <p:nvPr/>
            </p:nvSpPr>
            <p:spPr bwMode="auto">
              <a:xfrm>
                <a:off x="3386" y="2047"/>
                <a:ext cx="714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0m composta por </a:t>
                </a:r>
                <a:endParaRPr lang="pt-BR"/>
              </a:p>
            </p:txBody>
          </p:sp>
          <p:sp>
            <p:nvSpPr>
              <p:cNvPr id="835728" name="Rectangle 144"/>
              <p:cNvSpPr>
                <a:spLocks noChangeArrowheads="1"/>
              </p:cNvSpPr>
              <p:nvPr/>
            </p:nvSpPr>
            <p:spPr bwMode="auto">
              <a:xfrm>
                <a:off x="4136" y="2046"/>
                <a:ext cx="98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 b="1" i="1">
                    <a:solidFill>
                      <a:srgbClr val="000000"/>
                    </a:solidFill>
                  </a:rPr>
                  <a:t>30</a:t>
                </a:r>
                <a:endParaRPr lang="pt-BR"/>
              </a:p>
            </p:txBody>
          </p:sp>
          <p:sp>
            <p:nvSpPr>
              <p:cNvPr id="835729" name="Rectangle 145"/>
              <p:cNvSpPr>
                <a:spLocks noChangeArrowheads="1"/>
              </p:cNvSpPr>
              <p:nvPr/>
            </p:nvSpPr>
            <p:spPr bwMode="auto">
              <a:xfrm>
                <a:off x="4239" y="2046"/>
                <a:ext cx="2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 b="1" i="1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730" name="Rectangle 146"/>
              <p:cNvSpPr>
                <a:spLocks noChangeArrowheads="1"/>
              </p:cNvSpPr>
              <p:nvPr/>
            </p:nvSpPr>
            <p:spPr bwMode="auto">
              <a:xfrm>
                <a:off x="4267" y="2047"/>
                <a:ext cx="257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linhas </a:t>
                </a:r>
                <a:endParaRPr lang="pt-BR"/>
              </a:p>
            </p:txBody>
          </p:sp>
          <p:sp>
            <p:nvSpPr>
              <p:cNvPr id="835731" name="Rectangle 147"/>
              <p:cNvSpPr>
                <a:spLocks noChangeArrowheads="1"/>
              </p:cNvSpPr>
              <p:nvPr/>
            </p:nvSpPr>
            <p:spPr bwMode="auto">
              <a:xfrm>
                <a:off x="4537" y="2047"/>
                <a:ext cx="124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de </a:t>
                </a:r>
                <a:endParaRPr lang="pt-BR"/>
              </a:p>
            </p:txBody>
          </p:sp>
          <p:sp>
            <p:nvSpPr>
              <p:cNvPr id="835732" name="Rectangle 148"/>
              <p:cNvSpPr>
                <a:spLocks noChangeArrowheads="1"/>
              </p:cNvSpPr>
              <p:nvPr/>
            </p:nvSpPr>
            <p:spPr bwMode="auto">
              <a:xfrm>
                <a:off x="1709" y="2154"/>
                <a:ext cx="50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2</a:t>
                </a:r>
                <a:endParaRPr lang="pt-BR"/>
              </a:p>
            </p:txBody>
          </p:sp>
          <p:sp>
            <p:nvSpPr>
              <p:cNvPr id="835733" name="Rectangle 149"/>
              <p:cNvSpPr>
                <a:spLocks noChangeArrowheads="1"/>
              </p:cNvSpPr>
              <p:nvPr/>
            </p:nvSpPr>
            <p:spPr bwMode="auto">
              <a:xfrm>
                <a:off x="1760" y="2154"/>
                <a:ext cx="861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50m de comprimento </a:t>
                </a:r>
                <a:endParaRPr lang="pt-BR"/>
              </a:p>
            </p:txBody>
          </p:sp>
          <p:sp>
            <p:nvSpPr>
              <p:cNvPr id="835734" name="Rectangle 150"/>
              <p:cNvSpPr>
                <a:spLocks noChangeArrowheads="1"/>
              </p:cNvSpPr>
              <p:nvPr/>
            </p:nvSpPr>
            <p:spPr bwMode="auto">
              <a:xfrm>
                <a:off x="2672" y="2154"/>
                <a:ext cx="911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separadas entre si por </a:t>
                </a:r>
                <a:endParaRPr lang="pt-BR"/>
              </a:p>
            </p:txBody>
          </p:sp>
          <p:sp>
            <p:nvSpPr>
              <p:cNvPr id="835735" name="Rectangle 151"/>
              <p:cNvSpPr>
                <a:spLocks noChangeArrowheads="1"/>
              </p:cNvSpPr>
              <p:nvPr/>
            </p:nvSpPr>
            <p:spPr bwMode="auto">
              <a:xfrm>
                <a:off x="3640" y="2154"/>
                <a:ext cx="49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5</a:t>
                </a:r>
                <a:endParaRPr lang="pt-BR"/>
              </a:p>
            </p:txBody>
          </p:sp>
          <p:sp>
            <p:nvSpPr>
              <p:cNvPr id="835736" name="Rectangle 152"/>
              <p:cNvSpPr>
                <a:spLocks noChangeArrowheads="1"/>
              </p:cNvSpPr>
              <p:nvPr/>
            </p:nvSpPr>
            <p:spPr bwMode="auto">
              <a:xfrm>
                <a:off x="3691" y="2154"/>
                <a:ext cx="922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m, com distância entre </a:t>
                </a:r>
                <a:endParaRPr lang="pt-BR"/>
              </a:p>
            </p:txBody>
          </p:sp>
          <p:sp>
            <p:nvSpPr>
              <p:cNvPr id="835737" name="Rectangle 153"/>
              <p:cNvSpPr>
                <a:spLocks noChangeArrowheads="1"/>
              </p:cNvSpPr>
              <p:nvPr/>
            </p:nvSpPr>
            <p:spPr bwMode="auto">
              <a:xfrm>
                <a:off x="1709" y="2261"/>
                <a:ext cx="436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plantas de </a:t>
                </a:r>
                <a:endParaRPr lang="pt-BR"/>
              </a:p>
            </p:txBody>
          </p:sp>
          <p:sp>
            <p:nvSpPr>
              <p:cNvPr id="835738" name="Rectangle 154"/>
              <p:cNvSpPr>
                <a:spLocks noChangeArrowheads="1"/>
              </p:cNvSpPr>
              <p:nvPr/>
            </p:nvSpPr>
            <p:spPr bwMode="auto">
              <a:xfrm>
                <a:off x="2189" y="2261"/>
                <a:ext cx="49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5</a:t>
                </a:r>
                <a:endParaRPr lang="pt-BR"/>
              </a:p>
            </p:txBody>
          </p:sp>
          <p:sp>
            <p:nvSpPr>
              <p:cNvPr id="835739" name="Rectangle 155"/>
              <p:cNvSpPr>
                <a:spLocks noChangeArrowheads="1"/>
              </p:cNvSpPr>
              <p:nvPr/>
            </p:nvSpPr>
            <p:spPr bwMode="auto">
              <a:xfrm>
                <a:off x="2241" y="2261"/>
                <a:ext cx="99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m </a:t>
                </a:r>
                <a:endParaRPr lang="pt-BR"/>
              </a:p>
            </p:txBody>
          </p:sp>
          <p:sp>
            <p:nvSpPr>
              <p:cNvPr id="835740" name="Rectangle 156"/>
              <p:cNvSpPr>
                <a:spLocks noChangeArrowheads="1"/>
              </p:cNvSpPr>
              <p:nvPr/>
            </p:nvSpPr>
            <p:spPr bwMode="auto">
              <a:xfrm>
                <a:off x="2359" y="2261"/>
                <a:ext cx="30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(</a:t>
                </a:r>
                <a:endParaRPr lang="pt-BR"/>
              </a:p>
            </p:txBody>
          </p:sp>
          <p:sp>
            <p:nvSpPr>
              <p:cNvPr id="835741" name="Rectangle 157"/>
              <p:cNvSpPr>
                <a:spLocks noChangeArrowheads="1"/>
              </p:cNvSpPr>
              <p:nvPr/>
            </p:nvSpPr>
            <p:spPr bwMode="auto">
              <a:xfrm>
                <a:off x="2390" y="2261"/>
                <a:ext cx="49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5</a:t>
                </a:r>
                <a:endParaRPr lang="pt-BR"/>
              </a:p>
            </p:txBody>
          </p:sp>
          <p:sp>
            <p:nvSpPr>
              <p:cNvPr id="835742" name="Rectangle 158"/>
              <p:cNvSpPr>
                <a:spLocks noChangeArrowheads="1"/>
              </p:cNvSpPr>
              <p:nvPr/>
            </p:nvSpPr>
            <p:spPr bwMode="auto">
              <a:xfrm>
                <a:off x="2440" y="2261"/>
                <a:ext cx="169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m x </a:t>
                </a:r>
                <a:endParaRPr lang="pt-BR"/>
              </a:p>
            </p:txBody>
          </p:sp>
          <p:sp>
            <p:nvSpPr>
              <p:cNvPr id="835743" name="Rectangle 159"/>
              <p:cNvSpPr>
                <a:spLocks noChangeArrowheads="1"/>
              </p:cNvSpPr>
              <p:nvPr/>
            </p:nvSpPr>
            <p:spPr bwMode="auto">
              <a:xfrm>
                <a:off x="2643" y="2261"/>
                <a:ext cx="49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5</a:t>
                </a:r>
                <a:endParaRPr lang="pt-BR"/>
              </a:p>
            </p:txBody>
          </p:sp>
          <p:sp>
            <p:nvSpPr>
              <p:cNvPr id="835744" name="Rectangle 160"/>
              <p:cNvSpPr>
                <a:spLocks noChangeArrowheads="1"/>
              </p:cNvSpPr>
              <p:nvPr/>
            </p:nvSpPr>
            <p:spPr bwMode="auto">
              <a:xfrm>
                <a:off x="2694" y="2261"/>
                <a:ext cx="129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m) </a:t>
                </a:r>
                <a:endParaRPr lang="pt-BR"/>
              </a:p>
            </p:txBody>
          </p:sp>
          <p:sp>
            <p:nvSpPr>
              <p:cNvPr id="835745" name="Rectangle 161"/>
              <p:cNvSpPr>
                <a:spLocks noChangeArrowheads="1"/>
              </p:cNvSpPr>
              <p:nvPr/>
            </p:nvSpPr>
            <p:spPr bwMode="auto">
              <a:xfrm>
                <a:off x="2841" y="2261"/>
                <a:ext cx="1872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consorciado com forrageiras (gramíneas e </a:t>
                </a:r>
                <a:endParaRPr lang="pt-BR"/>
              </a:p>
            </p:txBody>
          </p:sp>
          <p:sp>
            <p:nvSpPr>
              <p:cNvPr id="835746" name="Rectangle 162"/>
              <p:cNvSpPr>
                <a:spLocks noChangeArrowheads="1"/>
              </p:cNvSpPr>
              <p:nvPr/>
            </p:nvSpPr>
            <p:spPr bwMode="auto">
              <a:xfrm>
                <a:off x="1709" y="2369"/>
                <a:ext cx="1832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leguminosas) e alternando com outra faixa de </a:t>
                </a:r>
                <a:endParaRPr lang="pt-BR"/>
              </a:p>
            </p:txBody>
          </p:sp>
          <p:sp>
            <p:nvSpPr>
              <p:cNvPr id="835747" name="Rectangle 163"/>
              <p:cNvSpPr>
                <a:spLocks noChangeArrowheads="1"/>
              </p:cNvSpPr>
              <p:nvPr/>
            </p:nvSpPr>
            <p:spPr bwMode="auto">
              <a:xfrm>
                <a:off x="3815" y="2369"/>
                <a:ext cx="98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15</a:t>
                </a:r>
                <a:endParaRPr lang="pt-BR"/>
              </a:p>
            </p:txBody>
          </p:sp>
          <p:sp>
            <p:nvSpPr>
              <p:cNvPr id="835748" name="Rectangle 164"/>
              <p:cNvSpPr>
                <a:spLocks noChangeArrowheads="1"/>
              </p:cNvSpPr>
              <p:nvPr/>
            </p:nvSpPr>
            <p:spPr bwMode="auto">
              <a:xfrm>
                <a:off x="3919" y="2369"/>
                <a:ext cx="663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0m exclusiva de </a:t>
                </a:r>
                <a:endParaRPr lang="pt-BR"/>
              </a:p>
            </p:txBody>
          </p:sp>
          <p:sp>
            <p:nvSpPr>
              <p:cNvPr id="835749" name="Rectangle 165"/>
              <p:cNvSpPr>
                <a:spLocks noChangeArrowheads="1"/>
              </p:cNvSpPr>
              <p:nvPr/>
            </p:nvSpPr>
            <p:spPr bwMode="auto">
              <a:xfrm>
                <a:off x="1709" y="2475"/>
                <a:ext cx="2139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lavoura (graníferas no verão e consórcios no inverno).</a:t>
                </a:r>
                <a:endParaRPr lang="pt-BR"/>
              </a:p>
            </p:txBody>
          </p:sp>
          <p:sp>
            <p:nvSpPr>
              <p:cNvPr id="835750" name="Rectangle 166"/>
              <p:cNvSpPr>
                <a:spLocks noChangeArrowheads="1"/>
              </p:cNvSpPr>
              <p:nvPr/>
            </p:nvSpPr>
            <p:spPr bwMode="auto">
              <a:xfrm>
                <a:off x="3942" y="2475"/>
                <a:ext cx="2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751" name="Rectangle 167"/>
              <p:cNvSpPr>
                <a:spLocks noChangeArrowheads="1"/>
              </p:cNvSpPr>
              <p:nvPr/>
            </p:nvSpPr>
            <p:spPr bwMode="auto">
              <a:xfrm>
                <a:off x="4741" y="2047"/>
                <a:ext cx="2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752" name="Rectangle 168"/>
              <p:cNvSpPr>
                <a:spLocks noChangeArrowheads="1"/>
              </p:cNvSpPr>
              <p:nvPr/>
            </p:nvSpPr>
            <p:spPr bwMode="auto">
              <a:xfrm>
                <a:off x="4850" y="2047"/>
                <a:ext cx="99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15</a:t>
                </a:r>
                <a:endParaRPr lang="pt-BR"/>
              </a:p>
            </p:txBody>
          </p:sp>
          <p:sp>
            <p:nvSpPr>
              <p:cNvPr id="835753" name="Rectangle 169"/>
              <p:cNvSpPr>
                <a:spLocks noChangeArrowheads="1"/>
              </p:cNvSpPr>
              <p:nvPr/>
            </p:nvSpPr>
            <p:spPr bwMode="auto">
              <a:xfrm>
                <a:off x="4953" y="2047"/>
                <a:ext cx="2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754" name="Rectangle 170"/>
              <p:cNvSpPr>
                <a:spLocks noChangeArrowheads="1"/>
              </p:cNvSpPr>
              <p:nvPr/>
            </p:nvSpPr>
            <p:spPr bwMode="auto">
              <a:xfrm>
                <a:off x="4978" y="2047"/>
                <a:ext cx="49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h</a:t>
                </a:r>
                <a:endParaRPr lang="pt-BR"/>
              </a:p>
            </p:txBody>
          </p:sp>
          <p:sp>
            <p:nvSpPr>
              <p:cNvPr id="835755" name="Rectangle 171"/>
              <p:cNvSpPr>
                <a:spLocks noChangeArrowheads="1"/>
              </p:cNvSpPr>
              <p:nvPr/>
            </p:nvSpPr>
            <p:spPr bwMode="auto">
              <a:xfrm>
                <a:off x="5031" y="2047"/>
                <a:ext cx="49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a</a:t>
                </a:r>
                <a:endParaRPr lang="pt-BR"/>
              </a:p>
            </p:txBody>
          </p:sp>
          <p:sp>
            <p:nvSpPr>
              <p:cNvPr id="835756" name="Rectangle 172"/>
              <p:cNvSpPr>
                <a:spLocks noChangeArrowheads="1"/>
              </p:cNvSpPr>
              <p:nvPr/>
            </p:nvSpPr>
            <p:spPr bwMode="auto">
              <a:xfrm>
                <a:off x="5082" y="2047"/>
                <a:ext cx="2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757" name="Rectangle 173"/>
              <p:cNvSpPr>
                <a:spLocks noChangeArrowheads="1"/>
              </p:cNvSpPr>
              <p:nvPr/>
            </p:nvSpPr>
            <p:spPr bwMode="auto">
              <a:xfrm>
                <a:off x="533" y="2582"/>
                <a:ext cx="2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758" name="Rectangle 174"/>
              <p:cNvSpPr>
                <a:spLocks noChangeArrowheads="1"/>
              </p:cNvSpPr>
              <p:nvPr/>
            </p:nvSpPr>
            <p:spPr bwMode="auto">
              <a:xfrm>
                <a:off x="956" y="2582"/>
                <a:ext cx="26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759" name="Rectangle 175"/>
              <p:cNvSpPr>
                <a:spLocks noChangeArrowheads="1"/>
              </p:cNvSpPr>
              <p:nvPr/>
            </p:nvSpPr>
            <p:spPr bwMode="auto">
              <a:xfrm>
                <a:off x="1085" y="2582"/>
                <a:ext cx="2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760" name="Rectangle 176"/>
              <p:cNvSpPr>
                <a:spLocks noChangeArrowheads="1"/>
              </p:cNvSpPr>
              <p:nvPr/>
            </p:nvSpPr>
            <p:spPr bwMode="auto">
              <a:xfrm>
                <a:off x="1598" y="2582"/>
                <a:ext cx="2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761" name="Rectangle 177"/>
              <p:cNvSpPr>
                <a:spLocks noChangeArrowheads="1"/>
              </p:cNvSpPr>
              <p:nvPr/>
            </p:nvSpPr>
            <p:spPr bwMode="auto">
              <a:xfrm>
                <a:off x="1709" y="2582"/>
                <a:ext cx="2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762" name="Rectangle 178"/>
              <p:cNvSpPr>
                <a:spLocks noChangeArrowheads="1"/>
              </p:cNvSpPr>
              <p:nvPr/>
            </p:nvSpPr>
            <p:spPr bwMode="auto">
              <a:xfrm>
                <a:off x="4741" y="2582"/>
                <a:ext cx="2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763" name="Rectangle 179"/>
              <p:cNvSpPr>
                <a:spLocks noChangeArrowheads="1"/>
              </p:cNvSpPr>
              <p:nvPr/>
            </p:nvSpPr>
            <p:spPr bwMode="auto">
              <a:xfrm>
                <a:off x="4850" y="2582"/>
                <a:ext cx="26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764" name="Rectangle 180"/>
              <p:cNvSpPr>
                <a:spLocks noChangeArrowheads="1"/>
              </p:cNvSpPr>
              <p:nvPr/>
            </p:nvSpPr>
            <p:spPr bwMode="auto">
              <a:xfrm>
                <a:off x="533" y="2634"/>
                <a:ext cx="124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11.</a:t>
                </a:r>
                <a:endParaRPr lang="pt-BR"/>
              </a:p>
            </p:txBody>
          </p:sp>
          <p:sp>
            <p:nvSpPr>
              <p:cNvPr id="835765" name="Rectangle 181"/>
              <p:cNvSpPr>
                <a:spLocks noChangeArrowheads="1"/>
              </p:cNvSpPr>
              <p:nvPr/>
            </p:nvSpPr>
            <p:spPr bwMode="auto">
              <a:xfrm>
                <a:off x="661" y="2634"/>
                <a:ext cx="26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766" name="Rectangle 182"/>
              <p:cNvSpPr>
                <a:spLocks noChangeArrowheads="1"/>
              </p:cNvSpPr>
              <p:nvPr/>
            </p:nvSpPr>
            <p:spPr bwMode="auto">
              <a:xfrm>
                <a:off x="956" y="2634"/>
                <a:ext cx="26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767" name="Rectangle 183"/>
              <p:cNvSpPr>
                <a:spLocks noChangeArrowheads="1"/>
              </p:cNvSpPr>
              <p:nvPr/>
            </p:nvSpPr>
            <p:spPr bwMode="auto">
              <a:xfrm>
                <a:off x="1085" y="2634"/>
                <a:ext cx="321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Lavoura</a:t>
                </a:r>
                <a:endParaRPr lang="pt-BR"/>
              </a:p>
            </p:txBody>
          </p:sp>
          <p:sp>
            <p:nvSpPr>
              <p:cNvPr id="835768" name="Rectangle 184"/>
              <p:cNvSpPr>
                <a:spLocks noChangeArrowheads="1"/>
              </p:cNvSpPr>
              <p:nvPr/>
            </p:nvSpPr>
            <p:spPr bwMode="auto">
              <a:xfrm>
                <a:off x="1420" y="2634"/>
                <a:ext cx="2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769" name="Rectangle 185"/>
              <p:cNvSpPr>
                <a:spLocks noChangeArrowheads="1"/>
              </p:cNvSpPr>
              <p:nvPr/>
            </p:nvSpPr>
            <p:spPr bwMode="auto">
              <a:xfrm>
                <a:off x="1598" y="2634"/>
                <a:ext cx="2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770" name="Rectangle 186"/>
              <p:cNvSpPr>
                <a:spLocks noChangeArrowheads="1"/>
              </p:cNvSpPr>
              <p:nvPr/>
            </p:nvSpPr>
            <p:spPr bwMode="auto">
              <a:xfrm>
                <a:off x="1709" y="2634"/>
                <a:ext cx="2266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Lavoura tradicional predominante na região (testemunha)</a:t>
                </a:r>
                <a:endParaRPr lang="pt-BR"/>
              </a:p>
            </p:txBody>
          </p:sp>
          <p:sp>
            <p:nvSpPr>
              <p:cNvPr id="835771" name="Rectangle 187"/>
              <p:cNvSpPr>
                <a:spLocks noChangeArrowheads="1"/>
              </p:cNvSpPr>
              <p:nvPr/>
            </p:nvSpPr>
            <p:spPr bwMode="auto">
              <a:xfrm>
                <a:off x="4075" y="2634"/>
                <a:ext cx="2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772" name="Rectangle 188"/>
              <p:cNvSpPr>
                <a:spLocks noChangeArrowheads="1"/>
              </p:cNvSpPr>
              <p:nvPr/>
            </p:nvSpPr>
            <p:spPr bwMode="auto">
              <a:xfrm>
                <a:off x="4741" y="2634"/>
                <a:ext cx="2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773" name="Rectangle 189"/>
              <p:cNvSpPr>
                <a:spLocks noChangeArrowheads="1"/>
              </p:cNvSpPr>
              <p:nvPr/>
            </p:nvSpPr>
            <p:spPr bwMode="auto">
              <a:xfrm>
                <a:off x="4850" y="2634"/>
                <a:ext cx="223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05 ha</a:t>
                </a:r>
                <a:endParaRPr lang="pt-BR"/>
              </a:p>
            </p:txBody>
          </p:sp>
          <p:sp>
            <p:nvSpPr>
              <p:cNvPr id="835774" name="Rectangle 190"/>
              <p:cNvSpPr>
                <a:spLocks noChangeArrowheads="1"/>
              </p:cNvSpPr>
              <p:nvPr/>
            </p:nvSpPr>
            <p:spPr bwMode="auto">
              <a:xfrm>
                <a:off x="5082" y="2634"/>
                <a:ext cx="2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775" name="Rectangle 191"/>
              <p:cNvSpPr>
                <a:spLocks noChangeArrowheads="1"/>
              </p:cNvSpPr>
              <p:nvPr/>
            </p:nvSpPr>
            <p:spPr bwMode="auto">
              <a:xfrm>
                <a:off x="533" y="2741"/>
                <a:ext cx="2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776" name="Rectangle 192"/>
              <p:cNvSpPr>
                <a:spLocks noChangeArrowheads="1"/>
              </p:cNvSpPr>
              <p:nvPr/>
            </p:nvSpPr>
            <p:spPr bwMode="auto">
              <a:xfrm>
                <a:off x="956" y="2741"/>
                <a:ext cx="26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777" name="Rectangle 193"/>
              <p:cNvSpPr>
                <a:spLocks noChangeArrowheads="1"/>
              </p:cNvSpPr>
              <p:nvPr/>
            </p:nvSpPr>
            <p:spPr bwMode="auto">
              <a:xfrm>
                <a:off x="1085" y="2741"/>
                <a:ext cx="2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778" name="Rectangle 194"/>
              <p:cNvSpPr>
                <a:spLocks noChangeArrowheads="1"/>
              </p:cNvSpPr>
              <p:nvPr/>
            </p:nvSpPr>
            <p:spPr bwMode="auto">
              <a:xfrm>
                <a:off x="1598" y="2741"/>
                <a:ext cx="2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779" name="Rectangle 195"/>
              <p:cNvSpPr>
                <a:spLocks noChangeArrowheads="1"/>
              </p:cNvSpPr>
              <p:nvPr/>
            </p:nvSpPr>
            <p:spPr bwMode="auto">
              <a:xfrm>
                <a:off x="1709" y="2741"/>
                <a:ext cx="2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780" name="Rectangle 196"/>
              <p:cNvSpPr>
                <a:spLocks noChangeArrowheads="1"/>
              </p:cNvSpPr>
              <p:nvPr/>
            </p:nvSpPr>
            <p:spPr bwMode="auto">
              <a:xfrm>
                <a:off x="4741" y="2741"/>
                <a:ext cx="2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781" name="Rectangle 197"/>
              <p:cNvSpPr>
                <a:spLocks noChangeArrowheads="1"/>
              </p:cNvSpPr>
              <p:nvPr/>
            </p:nvSpPr>
            <p:spPr bwMode="auto">
              <a:xfrm>
                <a:off x="4850" y="2741"/>
                <a:ext cx="26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782" name="Rectangle 198"/>
              <p:cNvSpPr>
                <a:spLocks noChangeArrowheads="1"/>
              </p:cNvSpPr>
              <p:nvPr/>
            </p:nvSpPr>
            <p:spPr bwMode="auto">
              <a:xfrm>
                <a:off x="533" y="2794"/>
                <a:ext cx="124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12.</a:t>
                </a:r>
                <a:endParaRPr lang="pt-BR"/>
              </a:p>
            </p:txBody>
          </p:sp>
          <p:sp>
            <p:nvSpPr>
              <p:cNvPr id="835783" name="Rectangle 199"/>
              <p:cNvSpPr>
                <a:spLocks noChangeArrowheads="1"/>
              </p:cNvSpPr>
              <p:nvPr/>
            </p:nvSpPr>
            <p:spPr bwMode="auto">
              <a:xfrm>
                <a:off x="661" y="2794"/>
                <a:ext cx="26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784" name="Rectangle 200"/>
              <p:cNvSpPr>
                <a:spLocks noChangeArrowheads="1"/>
              </p:cNvSpPr>
              <p:nvPr/>
            </p:nvSpPr>
            <p:spPr bwMode="auto">
              <a:xfrm>
                <a:off x="956" y="2794"/>
                <a:ext cx="26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785" name="Rectangle 201"/>
              <p:cNvSpPr>
                <a:spLocks noChangeArrowheads="1"/>
              </p:cNvSpPr>
              <p:nvPr/>
            </p:nvSpPr>
            <p:spPr bwMode="auto">
              <a:xfrm>
                <a:off x="1085" y="2794"/>
                <a:ext cx="351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Pecuária</a:t>
                </a:r>
                <a:endParaRPr lang="pt-BR"/>
              </a:p>
            </p:txBody>
          </p:sp>
          <p:sp>
            <p:nvSpPr>
              <p:cNvPr id="835786" name="Rectangle 202"/>
              <p:cNvSpPr>
                <a:spLocks noChangeArrowheads="1"/>
              </p:cNvSpPr>
              <p:nvPr/>
            </p:nvSpPr>
            <p:spPr bwMode="auto">
              <a:xfrm>
                <a:off x="1451" y="2794"/>
                <a:ext cx="2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787" name="Rectangle 203"/>
              <p:cNvSpPr>
                <a:spLocks noChangeArrowheads="1"/>
              </p:cNvSpPr>
              <p:nvPr/>
            </p:nvSpPr>
            <p:spPr bwMode="auto">
              <a:xfrm>
                <a:off x="1598" y="2794"/>
                <a:ext cx="2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788" name="Rectangle 204"/>
              <p:cNvSpPr>
                <a:spLocks noChangeArrowheads="1"/>
              </p:cNvSpPr>
              <p:nvPr/>
            </p:nvSpPr>
            <p:spPr bwMode="auto">
              <a:xfrm>
                <a:off x="1709" y="2794"/>
                <a:ext cx="229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Pecuária tradicional predominante na região (testemunha)</a:t>
                </a:r>
                <a:endParaRPr lang="pt-BR"/>
              </a:p>
            </p:txBody>
          </p:sp>
          <p:sp>
            <p:nvSpPr>
              <p:cNvPr id="835789" name="Rectangle 205"/>
              <p:cNvSpPr>
                <a:spLocks noChangeArrowheads="1"/>
              </p:cNvSpPr>
              <p:nvPr/>
            </p:nvSpPr>
            <p:spPr bwMode="auto">
              <a:xfrm>
                <a:off x="4106" y="2794"/>
                <a:ext cx="2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  <p:sp>
            <p:nvSpPr>
              <p:cNvPr id="835790" name="Rectangle 206"/>
              <p:cNvSpPr>
                <a:spLocks noChangeArrowheads="1"/>
              </p:cNvSpPr>
              <p:nvPr/>
            </p:nvSpPr>
            <p:spPr bwMode="auto">
              <a:xfrm>
                <a:off x="4741" y="2794"/>
                <a:ext cx="2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  <a:endParaRPr lang="pt-BR"/>
              </a:p>
            </p:txBody>
          </p:sp>
        </p:grpSp>
        <p:sp>
          <p:nvSpPr>
            <p:cNvPr id="835791" name="Rectangle 207"/>
            <p:cNvSpPr>
              <a:spLocks noChangeArrowheads="1"/>
            </p:cNvSpPr>
            <p:nvPr/>
          </p:nvSpPr>
          <p:spPr bwMode="auto">
            <a:xfrm>
              <a:off x="4850" y="2794"/>
              <a:ext cx="173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>
                  <a:solidFill>
                    <a:srgbClr val="000000"/>
                  </a:solidFill>
                </a:rPr>
                <a:t>05 h</a:t>
              </a:r>
              <a:endParaRPr lang="pt-BR"/>
            </a:p>
          </p:txBody>
        </p:sp>
        <p:sp>
          <p:nvSpPr>
            <p:cNvPr id="835792" name="Rectangle 208"/>
            <p:cNvSpPr>
              <a:spLocks noChangeArrowheads="1"/>
            </p:cNvSpPr>
            <p:nvPr/>
          </p:nvSpPr>
          <p:spPr bwMode="auto">
            <a:xfrm>
              <a:off x="5031" y="2794"/>
              <a:ext cx="5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>
                  <a:solidFill>
                    <a:srgbClr val="000000"/>
                  </a:solidFill>
                </a:rPr>
                <a:t>a</a:t>
              </a:r>
              <a:endParaRPr lang="pt-BR"/>
            </a:p>
          </p:txBody>
        </p:sp>
        <p:sp>
          <p:nvSpPr>
            <p:cNvPr id="835793" name="Rectangle 209"/>
            <p:cNvSpPr>
              <a:spLocks noChangeArrowheads="1"/>
            </p:cNvSpPr>
            <p:nvPr/>
          </p:nvSpPr>
          <p:spPr bwMode="auto">
            <a:xfrm>
              <a:off x="5082" y="2794"/>
              <a:ext cx="2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>
                  <a:solidFill>
                    <a:srgbClr val="000000"/>
                  </a:solidFill>
                </a:rPr>
                <a:t> </a:t>
              </a:r>
              <a:endParaRPr lang="pt-BR"/>
            </a:p>
          </p:txBody>
        </p:sp>
        <p:sp>
          <p:nvSpPr>
            <p:cNvPr id="835794" name="Rectangle 210"/>
            <p:cNvSpPr>
              <a:spLocks noChangeArrowheads="1"/>
            </p:cNvSpPr>
            <p:nvPr/>
          </p:nvSpPr>
          <p:spPr bwMode="auto">
            <a:xfrm>
              <a:off x="533" y="2901"/>
              <a:ext cx="2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>
                  <a:solidFill>
                    <a:srgbClr val="000000"/>
                  </a:solidFill>
                </a:rPr>
                <a:t> </a:t>
              </a:r>
              <a:endParaRPr lang="pt-BR"/>
            </a:p>
          </p:txBody>
        </p:sp>
        <p:sp>
          <p:nvSpPr>
            <p:cNvPr id="835795" name="Rectangle 211"/>
            <p:cNvSpPr>
              <a:spLocks noChangeArrowheads="1"/>
            </p:cNvSpPr>
            <p:nvPr/>
          </p:nvSpPr>
          <p:spPr bwMode="auto">
            <a:xfrm>
              <a:off x="956" y="2901"/>
              <a:ext cx="2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>
                  <a:solidFill>
                    <a:srgbClr val="000000"/>
                  </a:solidFill>
                </a:rPr>
                <a:t> </a:t>
              </a:r>
              <a:endParaRPr lang="pt-BR"/>
            </a:p>
          </p:txBody>
        </p:sp>
        <p:sp>
          <p:nvSpPr>
            <p:cNvPr id="835796" name="Rectangle 212"/>
            <p:cNvSpPr>
              <a:spLocks noChangeArrowheads="1"/>
            </p:cNvSpPr>
            <p:nvPr/>
          </p:nvSpPr>
          <p:spPr bwMode="auto">
            <a:xfrm>
              <a:off x="1085" y="2901"/>
              <a:ext cx="2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>
                  <a:solidFill>
                    <a:srgbClr val="000000"/>
                  </a:solidFill>
                </a:rPr>
                <a:t> </a:t>
              </a:r>
              <a:endParaRPr lang="pt-BR"/>
            </a:p>
          </p:txBody>
        </p:sp>
        <p:sp>
          <p:nvSpPr>
            <p:cNvPr id="835797" name="Rectangle 213"/>
            <p:cNvSpPr>
              <a:spLocks noChangeArrowheads="1"/>
            </p:cNvSpPr>
            <p:nvPr/>
          </p:nvSpPr>
          <p:spPr bwMode="auto">
            <a:xfrm>
              <a:off x="1598" y="2901"/>
              <a:ext cx="2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>
                  <a:solidFill>
                    <a:srgbClr val="000000"/>
                  </a:solidFill>
                </a:rPr>
                <a:t> </a:t>
              </a:r>
              <a:endParaRPr lang="pt-BR"/>
            </a:p>
          </p:txBody>
        </p:sp>
        <p:sp>
          <p:nvSpPr>
            <p:cNvPr id="835798" name="Rectangle 214"/>
            <p:cNvSpPr>
              <a:spLocks noChangeArrowheads="1"/>
            </p:cNvSpPr>
            <p:nvPr/>
          </p:nvSpPr>
          <p:spPr bwMode="auto">
            <a:xfrm>
              <a:off x="1709" y="2901"/>
              <a:ext cx="2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>
                  <a:solidFill>
                    <a:srgbClr val="000000"/>
                  </a:solidFill>
                </a:rPr>
                <a:t> </a:t>
              </a:r>
              <a:endParaRPr lang="pt-BR"/>
            </a:p>
          </p:txBody>
        </p:sp>
        <p:sp>
          <p:nvSpPr>
            <p:cNvPr id="835799" name="Rectangle 215"/>
            <p:cNvSpPr>
              <a:spLocks noChangeArrowheads="1"/>
            </p:cNvSpPr>
            <p:nvPr/>
          </p:nvSpPr>
          <p:spPr bwMode="auto">
            <a:xfrm>
              <a:off x="4741" y="2901"/>
              <a:ext cx="2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>
                  <a:solidFill>
                    <a:srgbClr val="000000"/>
                  </a:solidFill>
                </a:rPr>
                <a:t> </a:t>
              </a:r>
              <a:endParaRPr lang="pt-BR"/>
            </a:p>
          </p:txBody>
        </p:sp>
        <p:sp>
          <p:nvSpPr>
            <p:cNvPr id="835800" name="Rectangle 216"/>
            <p:cNvSpPr>
              <a:spLocks noChangeArrowheads="1"/>
            </p:cNvSpPr>
            <p:nvPr/>
          </p:nvSpPr>
          <p:spPr bwMode="auto">
            <a:xfrm>
              <a:off x="4850" y="2901"/>
              <a:ext cx="2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>
                  <a:solidFill>
                    <a:srgbClr val="000000"/>
                  </a:solidFill>
                </a:rPr>
                <a:t> </a:t>
              </a:r>
              <a:endParaRPr lang="pt-BR"/>
            </a:p>
          </p:txBody>
        </p:sp>
        <p:sp>
          <p:nvSpPr>
            <p:cNvPr id="835801" name="Rectangle 217"/>
            <p:cNvSpPr>
              <a:spLocks noChangeArrowheads="1"/>
            </p:cNvSpPr>
            <p:nvPr/>
          </p:nvSpPr>
          <p:spPr bwMode="auto">
            <a:xfrm>
              <a:off x="533" y="2953"/>
              <a:ext cx="124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>
                  <a:solidFill>
                    <a:srgbClr val="000000"/>
                  </a:solidFill>
                </a:rPr>
                <a:t>13.</a:t>
              </a:r>
              <a:endParaRPr lang="pt-BR"/>
            </a:p>
          </p:txBody>
        </p:sp>
        <p:sp>
          <p:nvSpPr>
            <p:cNvPr id="835802" name="Rectangle 218"/>
            <p:cNvSpPr>
              <a:spLocks noChangeArrowheads="1"/>
            </p:cNvSpPr>
            <p:nvPr/>
          </p:nvSpPr>
          <p:spPr bwMode="auto">
            <a:xfrm>
              <a:off x="661" y="2953"/>
              <a:ext cx="2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>
                  <a:solidFill>
                    <a:srgbClr val="000000"/>
                  </a:solidFill>
                </a:rPr>
                <a:t> </a:t>
              </a:r>
              <a:endParaRPr lang="pt-BR"/>
            </a:p>
          </p:txBody>
        </p:sp>
        <p:sp>
          <p:nvSpPr>
            <p:cNvPr id="835803" name="Rectangle 219"/>
            <p:cNvSpPr>
              <a:spLocks noChangeArrowheads="1"/>
            </p:cNvSpPr>
            <p:nvPr/>
          </p:nvSpPr>
          <p:spPr bwMode="auto">
            <a:xfrm>
              <a:off x="956" y="2953"/>
              <a:ext cx="2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>
                  <a:solidFill>
                    <a:srgbClr val="000000"/>
                  </a:solidFill>
                </a:rPr>
                <a:t> </a:t>
              </a:r>
              <a:endParaRPr lang="pt-BR"/>
            </a:p>
          </p:txBody>
        </p:sp>
        <p:sp>
          <p:nvSpPr>
            <p:cNvPr id="835804" name="Rectangle 220"/>
            <p:cNvSpPr>
              <a:spLocks noChangeArrowheads="1"/>
            </p:cNvSpPr>
            <p:nvPr/>
          </p:nvSpPr>
          <p:spPr bwMode="auto">
            <a:xfrm>
              <a:off x="1085" y="2953"/>
              <a:ext cx="322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>
                  <a:solidFill>
                    <a:srgbClr val="000000"/>
                  </a:solidFill>
                </a:rPr>
                <a:t>Floresta</a:t>
              </a:r>
              <a:endParaRPr lang="pt-BR"/>
            </a:p>
          </p:txBody>
        </p:sp>
        <p:sp>
          <p:nvSpPr>
            <p:cNvPr id="835805" name="Rectangle 221"/>
            <p:cNvSpPr>
              <a:spLocks noChangeArrowheads="1"/>
            </p:cNvSpPr>
            <p:nvPr/>
          </p:nvSpPr>
          <p:spPr bwMode="auto">
            <a:xfrm>
              <a:off x="1420" y="2953"/>
              <a:ext cx="2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>
                  <a:solidFill>
                    <a:srgbClr val="000000"/>
                  </a:solidFill>
                </a:rPr>
                <a:t> </a:t>
              </a:r>
              <a:endParaRPr lang="pt-BR"/>
            </a:p>
          </p:txBody>
        </p:sp>
        <p:sp>
          <p:nvSpPr>
            <p:cNvPr id="835806" name="Rectangle 222"/>
            <p:cNvSpPr>
              <a:spLocks noChangeArrowheads="1"/>
            </p:cNvSpPr>
            <p:nvPr/>
          </p:nvSpPr>
          <p:spPr bwMode="auto">
            <a:xfrm>
              <a:off x="1598" y="2953"/>
              <a:ext cx="2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>
                  <a:solidFill>
                    <a:srgbClr val="000000"/>
                  </a:solidFill>
                </a:rPr>
                <a:t> </a:t>
              </a:r>
              <a:endParaRPr lang="pt-BR"/>
            </a:p>
          </p:txBody>
        </p:sp>
        <p:sp>
          <p:nvSpPr>
            <p:cNvPr id="835807" name="Rectangle 223"/>
            <p:cNvSpPr>
              <a:spLocks noChangeArrowheads="1"/>
            </p:cNvSpPr>
            <p:nvPr/>
          </p:nvSpPr>
          <p:spPr bwMode="auto">
            <a:xfrm>
              <a:off x="1709" y="2953"/>
              <a:ext cx="302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>
                  <a:solidFill>
                    <a:srgbClr val="000000"/>
                  </a:solidFill>
                </a:rPr>
                <a:t>Silvicult</a:t>
              </a:r>
              <a:endParaRPr lang="pt-BR"/>
            </a:p>
          </p:txBody>
        </p:sp>
        <p:sp>
          <p:nvSpPr>
            <p:cNvPr id="835808" name="Rectangle 224"/>
            <p:cNvSpPr>
              <a:spLocks noChangeArrowheads="1"/>
            </p:cNvSpPr>
            <p:nvPr/>
          </p:nvSpPr>
          <p:spPr bwMode="auto">
            <a:xfrm>
              <a:off x="2023" y="2953"/>
              <a:ext cx="49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>
                  <a:solidFill>
                    <a:srgbClr val="000000"/>
                  </a:solidFill>
                </a:rPr>
                <a:t>u</a:t>
              </a:r>
              <a:endParaRPr lang="pt-BR"/>
            </a:p>
          </p:txBody>
        </p:sp>
        <p:sp>
          <p:nvSpPr>
            <p:cNvPr id="835809" name="Rectangle 225"/>
            <p:cNvSpPr>
              <a:spLocks noChangeArrowheads="1"/>
            </p:cNvSpPr>
            <p:nvPr/>
          </p:nvSpPr>
          <p:spPr bwMode="auto">
            <a:xfrm>
              <a:off x="2075" y="2953"/>
              <a:ext cx="1994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>
                  <a:solidFill>
                    <a:srgbClr val="000000"/>
                  </a:solidFill>
                </a:rPr>
                <a:t>ra tradicional predominante na região (testemunha</a:t>
              </a:r>
              <a:endParaRPr lang="pt-BR"/>
            </a:p>
          </p:txBody>
        </p:sp>
        <p:sp>
          <p:nvSpPr>
            <p:cNvPr id="835810" name="Rectangle 226"/>
            <p:cNvSpPr>
              <a:spLocks noChangeArrowheads="1"/>
            </p:cNvSpPr>
            <p:nvPr/>
          </p:nvSpPr>
          <p:spPr bwMode="auto">
            <a:xfrm>
              <a:off x="4106" y="2953"/>
              <a:ext cx="3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>
                  <a:solidFill>
                    <a:srgbClr val="000000"/>
                  </a:solidFill>
                </a:rPr>
                <a:t>)</a:t>
              </a:r>
              <a:endParaRPr lang="pt-BR"/>
            </a:p>
          </p:txBody>
        </p:sp>
        <p:sp>
          <p:nvSpPr>
            <p:cNvPr id="835811" name="Rectangle 227"/>
            <p:cNvSpPr>
              <a:spLocks noChangeArrowheads="1"/>
            </p:cNvSpPr>
            <p:nvPr/>
          </p:nvSpPr>
          <p:spPr bwMode="auto">
            <a:xfrm>
              <a:off x="4189" y="2953"/>
              <a:ext cx="2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>
                  <a:solidFill>
                    <a:srgbClr val="000000"/>
                  </a:solidFill>
                </a:rPr>
                <a:t> </a:t>
              </a:r>
              <a:endParaRPr lang="pt-BR"/>
            </a:p>
          </p:txBody>
        </p:sp>
        <p:sp>
          <p:nvSpPr>
            <p:cNvPr id="835812" name="Rectangle 228"/>
            <p:cNvSpPr>
              <a:spLocks noChangeArrowheads="1"/>
            </p:cNvSpPr>
            <p:nvPr/>
          </p:nvSpPr>
          <p:spPr bwMode="auto">
            <a:xfrm>
              <a:off x="4741" y="2953"/>
              <a:ext cx="2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>
                  <a:solidFill>
                    <a:srgbClr val="000000"/>
                  </a:solidFill>
                </a:rPr>
                <a:t> </a:t>
              </a:r>
              <a:endParaRPr lang="pt-BR"/>
            </a:p>
          </p:txBody>
        </p:sp>
        <p:sp>
          <p:nvSpPr>
            <p:cNvPr id="835813" name="Rectangle 229"/>
            <p:cNvSpPr>
              <a:spLocks noChangeArrowheads="1"/>
            </p:cNvSpPr>
            <p:nvPr/>
          </p:nvSpPr>
          <p:spPr bwMode="auto">
            <a:xfrm>
              <a:off x="4850" y="2953"/>
              <a:ext cx="466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>
                  <a:solidFill>
                    <a:srgbClr val="000000"/>
                  </a:solidFill>
                </a:rPr>
                <a:t>05 ha</a:t>
              </a:r>
            </a:p>
            <a:p>
              <a:r>
                <a:rPr lang="pt-BR"/>
                <a:t>85ha</a:t>
              </a:r>
            </a:p>
          </p:txBody>
        </p:sp>
        <p:sp>
          <p:nvSpPr>
            <p:cNvPr id="835814" name="Rectangle 230"/>
            <p:cNvSpPr>
              <a:spLocks noChangeArrowheads="1"/>
            </p:cNvSpPr>
            <p:nvPr/>
          </p:nvSpPr>
          <p:spPr bwMode="auto">
            <a:xfrm>
              <a:off x="5082" y="2953"/>
              <a:ext cx="2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>
                  <a:solidFill>
                    <a:srgbClr val="000000"/>
                  </a:solidFill>
                </a:rPr>
                <a:t> </a:t>
              </a:r>
              <a:endParaRPr lang="pt-BR"/>
            </a:p>
          </p:txBody>
        </p:sp>
        <p:sp>
          <p:nvSpPr>
            <p:cNvPr id="835815" name="Rectangle 231"/>
            <p:cNvSpPr>
              <a:spLocks noChangeArrowheads="1"/>
            </p:cNvSpPr>
            <p:nvPr/>
          </p:nvSpPr>
          <p:spPr bwMode="auto">
            <a:xfrm>
              <a:off x="533" y="3060"/>
              <a:ext cx="2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>
                  <a:solidFill>
                    <a:srgbClr val="000000"/>
                  </a:solidFill>
                </a:rPr>
                <a:t> </a:t>
              </a:r>
              <a:endParaRPr lang="pt-BR"/>
            </a:p>
          </p:txBody>
        </p:sp>
        <p:sp>
          <p:nvSpPr>
            <p:cNvPr id="835816" name="Rectangle 232"/>
            <p:cNvSpPr>
              <a:spLocks noChangeArrowheads="1"/>
            </p:cNvSpPr>
            <p:nvPr/>
          </p:nvSpPr>
          <p:spPr bwMode="auto">
            <a:xfrm>
              <a:off x="956" y="3060"/>
              <a:ext cx="2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>
                  <a:solidFill>
                    <a:srgbClr val="000000"/>
                  </a:solidFill>
                </a:rPr>
                <a:t> </a:t>
              </a:r>
              <a:endParaRPr lang="pt-BR"/>
            </a:p>
          </p:txBody>
        </p:sp>
        <p:sp>
          <p:nvSpPr>
            <p:cNvPr id="835817" name="Rectangle 233"/>
            <p:cNvSpPr>
              <a:spLocks noChangeArrowheads="1"/>
            </p:cNvSpPr>
            <p:nvPr/>
          </p:nvSpPr>
          <p:spPr bwMode="auto">
            <a:xfrm>
              <a:off x="1085" y="3060"/>
              <a:ext cx="2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>
                  <a:solidFill>
                    <a:srgbClr val="000000"/>
                  </a:solidFill>
                </a:rPr>
                <a:t> </a:t>
              </a:r>
              <a:endParaRPr lang="pt-BR"/>
            </a:p>
          </p:txBody>
        </p:sp>
        <p:sp>
          <p:nvSpPr>
            <p:cNvPr id="835818" name="Rectangle 234"/>
            <p:cNvSpPr>
              <a:spLocks noChangeArrowheads="1"/>
            </p:cNvSpPr>
            <p:nvPr/>
          </p:nvSpPr>
          <p:spPr bwMode="auto">
            <a:xfrm>
              <a:off x="1598" y="3060"/>
              <a:ext cx="2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>
                  <a:solidFill>
                    <a:srgbClr val="000000"/>
                  </a:solidFill>
                </a:rPr>
                <a:t> </a:t>
              </a:r>
              <a:endParaRPr lang="pt-BR"/>
            </a:p>
          </p:txBody>
        </p:sp>
        <p:sp>
          <p:nvSpPr>
            <p:cNvPr id="835819" name="Rectangle 235"/>
            <p:cNvSpPr>
              <a:spLocks noChangeArrowheads="1"/>
            </p:cNvSpPr>
            <p:nvPr/>
          </p:nvSpPr>
          <p:spPr bwMode="auto">
            <a:xfrm>
              <a:off x="1709" y="3060"/>
              <a:ext cx="2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>
                  <a:solidFill>
                    <a:srgbClr val="000000"/>
                  </a:solidFill>
                </a:rPr>
                <a:t> </a:t>
              </a:r>
              <a:endParaRPr lang="pt-BR"/>
            </a:p>
          </p:txBody>
        </p:sp>
        <p:sp>
          <p:nvSpPr>
            <p:cNvPr id="835820" name="Rectangle 236"/>
            <p:cNvSpPr>
              <a:spLocks noChangeArrowheads="1"/>
            </p:cNvSpPr>
            <p:nvPr/>
          </p:nvSpPr>
          <p:spPr bwMode="auto">
            <a:xfrm>
              <a:off x="4741" y="3060"/>
              <a:ext cx="2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>
                  <a:solidFill>
                    <a:srgbClr val="000000"/>
                  </a:solidFill>
                </a:rPr>
                <a:t> </a:t>
              </a:r>
              <a:endParaRPr lang="pt-BR"/>
            </a:p>
          </p:txBody>
        </p:sp>
        <p:sp>
          <p:nvSpPr>
            <p:cNvPr id="835821" name="Rectangle 237"/>
            <p:cNvSpPr>
              <a:spLocks noChangeArrowheads="1"/>
            </p:cNvSpPr>
            <p:nvPr/>
          </p:nvSpPr>
          <p:spPr bwMode="auto">
            <a:xfrm>
              <a:off x="4850" y="3060"/>
              <a:ext cx="2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>
                  <a:solidFill>
                    <a:srgbClr val="000000"/>
                  </a:solidFill>
                </a:rPr>
                <a:t> </a:t>
              </a:r>
              <a:endParaRPr lang="pt-BR"/>
            </a:p>
          </p:txBody>
        </p:sp>
        <p:sp>
          <p:nvSpPr>
            <p:cNvPr id="835822" name="Rectangle 238"/>
            <p:cNvSpPr>
              <a:spLocks noChangeArrowheads="1"/>
            </p:cNvSpPr>
            <p:nvPr/>
          </p:nvSpPr>
          <p:spPr bwMode="auto">
            <a:xfrm>
              <a:off x="476" y="3111"/>
              <a:ext cx="429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5823" name="Rectangle 239"/>
            <p:cNvSpPr>
              <a:spLocks noChangeArrowheads="1"/>
            </p:cNvSpPr>
            <p:nvPr/>
          </p:nvSpPr>
          <p:spPr bwMode="auto">
            <a:xfrm>
              <a:off x="899" y="3111"/>
              <a:ext cx="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5824" name="Rectangle 240"/>
            <p:cNvSpPr>
              <a:spLocks noChangeArrowheads="1"/>
            </p:cNvSpPr>
            <p:nvPr/>
          </p:nvSpPr>
          <p:spPr bwMode="auto">
            <a:xfrm>
              <a:off x="903" y="3111"/>
              <a:ext cx="132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5825" name="Rectangle 241"/>
            <p:cNvSpPr>
              <a:spLocks noChangeArrowheads="1"/>
            </p:cNvSpPr>
            <p:nvPr/>
          </p:nvSpPr>
          <p:spPr bwMode="auto">
            <a:xfrm>
              <a:off x="1028" y="3111"/>
              <a:ext cx="5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5826" name="Rectangle 242"/>
            <p:cNvSpPr>
              <a:spLocks noChangeArrowheads="1"/>
            </p:cNvSpPr>
            <p:nvPr/>
          </p:nvSpPr>
          <p:spPr bwMode="auto">
            <a:xfrm>
              <a:off x="1033" y="3111"/>
              <a:ext cx="515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5827" name="Rectangle 243"/>
            <p:cNvSpPr>
              <a:spLocks noChangeArrowheads="1"/>
            </p:cNvSpPr>
            <p:nvPr/>
          </p:nvSpPr>
          <p:spPr bwMode="auto">
            <a:xfrm>
              <a:off x="1541" y="3111"/>
              <a:ext cx="5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5828" name="Rectangle 244"/>
            <p:cNvSpPr>
              <a:spLocks noChangeArrowheads="1"/>
            </p:cNvSpPr>
            <p:nvPr/>
          </p:nvSpPr>
          <p:spPr bwMode="auto">
            <a:xfrm>
              <a:off x="1546" y="3111"/>
              <a:ext cx="112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5829" name="Rectangle 245"/>
            <p:cNvSpPr>
              <a:spLocks noChangeArrowheads="1"/>
            </p:cNvSpPr>
            <p:nvPr/>
          </p:nvSpPr>
          <p:spPr bwMode="auto">
            <a:xfrm>
              <a:off x="1652" y="3111"/>
              <a:ext cx="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5830" name="Rectangle 246"/>
            <p:cNvSpPr>
              <a:spLocks noChangeArrowheads="1"/>
            </p:cNvSpPr>
            <p:nvPr/>
          </p:nvSpPr>
          <p:spPr bwMode="auto">
            <a:xfrm>
              <a:off x="1656" y="3111"/>
              <a:ext cx="3035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5831" name="Rectangle 247"/>
            <p:cNvSpPr>
              <a:spLocks noChangeArrowheads="1"/>
            </p:cNvSpPr>
            <p:nvPr/>
          </p:nvSpPr>
          <p:spPr bwMode="auto">
            <a:xfrm>
              <a:off x="4684" y="3111"/>
              <a:ext cx="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5832" name="Rectangle 248"/>
            <p:cNvSpPr>
              <a:spLocks noChangeArrowheads="1"/>
            </p:cNvSpPr>
            <p:nvPr/>
          </p:nvSpPr>
          <p:spPr bwMode="auto">
            <a:xfrm>
              <a:off x="4688" y="3111"/>
              <a:ext cx="112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5833" name="Rectangle 249"/>
            <p:cNvSpPr>
              <a:spLocks noChangeArrowheads="1"/>
            </p:cNvSpPr>
            <p:nvPr/>
          </p:nvSpPr>
          <p:spPr bwMode="auto">
            <a:xfrm>
              <a:off x="4793" y="3111"/>
              <a:ext cx="5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5834" name="Rectangle 250"/>
            <p:cNvSpPr>
              <a:spLocks noChangeArrowheads="1"/>
            </p:cNvSpPr>
            <p:nvPr/>
          </p:nvSpPr>
          <p:spPr bwMode="auto">
            <a:xfrm>
              <a:off x="4798" y="3111"/>
              <a:ext cx="370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5835" name="Rectangle 251"/>
            <p:cNvSpPr>
              <a:spLocks noChangeArrowheads="1"/>
            </p:cNvSpPr>
            <p:nvPr/>
          </p:nvSpPr>
          <p:spPr bwMode="auto">
            <a:xfrm>
              <a:off x="533" y="3117"/>
              <a:ext cx="2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300">
                  <a:solidFill>
                    <a:srgbClr val="000000"/>
                  </a:solidFill>
                  <a:latin typeface="Century Gothic" pitchFamily="34" charset="0"/>
                </a:rPr>
                <a:t> </a:t>
              </a:r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80803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b="1"/>
              <a:t>SILPF – Fazenda Gamada, Nova Canaã do Norte, MT</a:t>
            </a:r>
          </a:p>
          <a:p>
            <a:pPr>
              <a:spcBef>
                <a:spcPct val="50000"/>
              </a:spcBef>
            </a:pPr>
            <a:r>
              <a:rPr lang="pt-BR" sz="1800" b="1"/>
              <a:t>Tratamento 1: 1 linha de E. uro-grandis a cada 20m (2 x 20)m (5 ha)</a:t>
            </a:r>
            <a:endParaRPr lang="en-US" sz="1800" b="1"/>
          </a:p>
        </p:txBody>
      </p:sp>
      <p:sp>
        <p:nvSpPr>
          <p:cNvPr id="768004" name="Line 4"/>
          <p:cNvSpPr>
            <a:spLocks noChangeShapeType="1"/>
          </p:cNvSpPr>
          <p:nvPr/>
        </p:nvSpPr>
        <p:spPr bwMode="auto">
          <a:xfrm>
            <a:off x="1835150" y="3500438"/>
            <a:ext cx="2665413" cy="1728787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768005" name="Text Box 5"/>
          <p:cNvSpPr txBox="1">
            <a:spLocks noChangeArrowheads="1"/>
          </p:cNvSpPr>
          <p:nvPr/>
        </p:nvSpPr>
        <p:spPr bwMode="auto">
          <a:xfrm>
            <a:off x="2195513" y="3917950"/>
            <a:ext cx="720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2m</a:t>
            </a:r>
            <a:endParaRPr lang="pt-BR" b="1">
              <a:solidFill>
                <a:schemeClr val="bg1"/>
              </a:solidFill>
            </a:endParaRPr>
          </a:p>
        </p:txBody>
      </p:sp>
      <p:pic>
        <p:nvPicPr>
          <p:cNvPr id="768007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2000250" y="115888"/>
            <a:ext cx="7143750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pt-BR" sz="3800" b="1">
                <a:solidFill>
                  <a:srgbClr val="996633"/>
                </a:solidFill>
              </a:rPr>
              <a:t>INTEGRAÇÃO LAVOURA PECUÁRIA FLORESTA (ILPF)</a:t>
            </a:r>
          </a:p>
        </p:txBody>
      </p:sp>
      <p:sp>
        <p:nvSpPr>
          <p:cNvPr id="827396" name="Rectangle 4"/>
          <p:cNvSpPr>
            <a:spLocks noChangeArrowheads="1"/>
          </p:cNvSpPr>
          <p:nvPr/>
        </p:nvSpPr>
        <p:spPr bwMode="auto">
          <a:xfrm>
            <a:off x="107950" y="1628775"/>
            <a:ext cx="85693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 eaLnBrk="0" hangingPunct="0">
              <a:buFont typeface="Arial" pitchFamily="34" charset="0"/>
              <a:buNone/>
            </a:pPr>
            <a:r>
              <a:rPr lang="pt-BR" sz="3200" b="1">
                <a:solidFill>
                  <a:srgbClr val="008000"/>
                </a:solidFill>
                <a:latin typeface="Calibri" pitchFamily="34" charset="0"/>
              </a:rPr>
              <a:t>	É um conjunto de tecnologias estratégicas que integra sistemas de produção agrícola, pecuário e florestal, em dimensão espacial e/ou temporal, buscando efeitos </a:t>
            </a:r>
            <a:r>
              <a:rPr lang="pt-BR" sz="3200" b="1" i="1" u="sng">
                <a:solidFill>
                  <a:srgbClr val="008000"/>
                </a:solidFill>
                <a:latin typeface="Calibri" pitchFamily="34" charset="0"/>
              </a:rPr>
              <a:t>sinérgicos</a:t>
            </a:r>
            <a:r>
              <a:rPr lang="pt-BR" sz="3200" b="1" i="1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pt-BR" sz="3200" b="1">
                <a:solidFill>
                  <a:srgbClr val="008000"/>
                </a:solidFill>
                <a:latin typeface="Calibri" pitchFamily="34" charset="0"/>
              </a:rPr>
              <a:t>entre os componentes do agroecossistema para a sustentabilidade da unidade de produção (</a:t>
            </a:r>
            <a:r>
              <a:rPr lang="pt-BR" sz="3200" b="1" i="1" u="sng">
                <a:solidFill>
                  <a:srgbClr val="008000"/>
                </a:solidFill>
                <a:latin typeface="Calibri" pitchFamily="34" charset="0"/>
              </a:rPr>
              <a:t>empresa rural</a:t>
            </a:r>
            <a:r>
              <a:rPr lang="pt-BR" sz="3200" b="1">
                <a:solidFill>
                  <a:srgbClr val="008000"/>
                </a:solidFill>
                <a:latin typeface="Calibri" pitchFamily="34" charset="0"/>
              </a:rPr>
              <a:t>), contemplando sua adequação ambiental e a valorização do capital natural.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7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7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7396" grpId="0" build="p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053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0533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0534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80803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b="1"/>
              <a:t>Tratamento 1: 1 linha de E. uro-grandis a cada 20m (2 x 20)m – 250 pts/ha</a:t>
            </a:r>
          </a:p>
          <a:p>
            <a:pPr>
              <a:spcBef>
                <a:spcPct val="50000"/>
              </a:spcBef>
            </a:pPr>
            <a:r>
              <a:rPr lang="pt-BR" sz="1800" b="1"/>
              <a:t>Foto: nov/2009</a:t>
            </a:r>
            <a:endParaRPr lang="en-US" sz="1800" b="1"/>
          </a:p>
        </p:txBody>
      </p:sp>
      <p:sp>
        <p:nvSpPr>
          <p:cNvPr id="790535" name="Line 7"/>
          <p:cNvSpPr>
            <a:spLocks noChangeShapeType="1"/>
          </p:cNvSpPr>
          <p:nvPr/>
        </p:nvSpPr>
        <p:spPr bwMode="auto">
          <a:xfrm flipV="1">
            <a:off x="468313" y="1628775"/>
            <a:ext cx="3887787" cy="1444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790536" name="Text Box 8"/>
          <p:cNvSpPr txBox="1">
            <a:spLocks noChangeArrowheads="1"/>
          </p:cNvSpPr>
          <p:nvPr/>
        </p:nvSpPr>
        <p:spPr bwMode="auto">
          <a:xfrm>
            <a:off x="1906588" y="1685925"/>
            <a:ext cx="936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20m</a:t>
            </a:r>
            <a:endParaRPr lang="pt-BR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1" name="Text Box 3"/>
          <p:cNvSpPr txBox="1">
            <a:spLocks noChangeArrowheads="1"/>
          </p:cNvSpPr>
          <p:nvPr/>
        </p:nvSpPr>
        <p:spPr bwMode="auto">
          <a:xfrm>
            <a:off x="36513" y="0"/>
            <a:ext cx="9144000" cy="80803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b="1"/>
              <a:t>SILPF – Fazenda Gamada, Nova Canaã do Norte, MT</a:t>
            </a:r>
          </a:p>
          <a:p>
            <a:pPr>
              <a:spcBef>
                <a:spcPct val="50000"/>
              </a:spcBef>
            </a:pPr>
            <a:r>
              <a:rPr lang="pt-BR" sz="1800" b="1"/>
              <a:t>Tratamento 2: 1 linha de Pinho Cuiabano a cada 20m (2 x 20)m (5 ha)</a:t>
            </a:r>
            <a:endParaRPr lang="en-US" sz="1800" b="1"/>
          </a:p>
        </p:txBody>
      </p:sp>
      <p:pic>
        <p:nvPicPr>
          <p:cNvPr id="770053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0054" name="Line 6"/>
          <p:cNvSpPr>
            <a:spLocks noChangeShapeType="1"/>
          </p:cNvSpPr>
          <p:nvPr/>
        </p:nvSpPr>
        <p:spPr bwMode="auto">
          <a:xfrm flipV="1">
            <a:off x="3419475" y="3429000"/>
            <a:ext cx="5256213" cy="1428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770055" name="Text Box 7"/>
          <p:cNvSpPr txBox="1">
            <a:spLocks noChangeArrowheads="1"/>
          </p:cNvSpPr>
          <p:nvPr/>
        </p:nvSpPr>
        <p:spPr bwMode="auto">
          <a:xfrm>
            <a:off x="5003800" y="2924175"/>
            <a:ext cx="10810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20m</a:t>
            </a:r>
            <a:endParaRPr lang="pt-BR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84" name="Picture 4" descr="DSC023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88485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486" name="Text Box 6"/>
          <p:cNvSpPr txBox="1">
            <a:spLocks noChangeArrowheads="1"/>
          </p:cNvSpPr>
          <p:nvPr/>
        </p:nvSpPr>
        <p:spPr bwMode="auto">
          <a:xfrm>
            <a:off x="36513" y="0"/>
            <a:ext cx="9144000" cy="80803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b="1"/>
              <a:t>Tratamento 2: 1 linha de Pinho Cuiabano a cada 20m (2 x 20)m – 250 pts/ha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Foto: 15/12/2009 (11 meses)</a:t>
            </a:r>
          </a:p>
        </p:txBody>
      </p:sp>
      <p:sp>
        <p:nvSpPr>
          <p:cNvPr id="788487" name="Text Box 7"/>
          <p:cNvSpPr txBox="1">
            <a:spLocks noChangeArrowheads="1"/>
          </p:cNvSpPr>
          <p:nvPr/>
        </p:nvSpPr>
        <p:spPr bwMode="auto">
          <a:xfrm>
            <a:off x="5867400" y="5070475"/>
            <a:ext cx="720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2m</a:t>
            </a:r>
            <a:endParaRPr lang="pt-BR" b="1">
              <a:solidFill>
                <a:schemeClr val="bg1"/>
              </a:solidFill>
            </a:endParaRPr>
          </a:p>
        </p:txBody>
      </p:sp>
      <p:sp>
        <p:nvSpPr>
          <p:cNvPr id="788488" name="Line 8"/>
          <p:cNvSpPr>
            <a:spLocks noChangeShapeType="1"/>
          </p:cNvSpPr>
          <p:nvPr/>
        </p:nvSpPr>
        <p:spPr bwMode="auto">
          <a:xfrm>
            <a:off x="5148263" y="5157788"/>
            <a:ext cx="2087562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80803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b="1"/>
              <a:t>SILPF – Fazenda Gamada, Nova Canaã do Norte, MT</a:t>
            </a:r>
          </a:p>
          <a:p>
            <a:pPr>
              <a:spcBef>
                <a:spcPct val="50000"/>
              </a:spcBef>
            </a:pPr>
            <a:r>
              <a:rPr lang="pt-BR" sz="1800" b="1"/>
              <a:t>Tratamento 3: 2 linhas de E. uro-grandis a cada 20m [20 x (3 x2)]m (5 ha)</a:t>
            </a:r>
            <a:endParaRPr lang="en-US" sz="1800" b="1"/>
          </a:p>
        </p:txBody>
      </p:sp>
      <p:pic>
        <p:nvPicPr>
          <p:cNvPr id="772100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2101" name="Line 5"/>
          <p:cNvSpPr>
            <a:spLocks noChangeShapeType="1"/>
          </p:cNvSpPr>
          <p:nvPr/>
        </p:nvSpPr>
        <p:spPr bwMode="auto">
          <a:xfrm>
            <a:off x="1835150" y="4292600"/>
            <a:ext cx="273685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772102" name="Line 6"/>
          <p:cNvSpPr>
            <a:spLocks noChangeShapeType="1"/>
          </p:cNvSpPr>
          <p:nvPr/>
        </p:nvSpPr>
        <p:spPr bwMode="auto">
          <a:xfrm flipV="1">
            <a:off x="5075238" y="3716338"/>
            <a:ext cx="3384550" cy="6477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772103" name="Text Box 7"/>
          <p:cNvSpPr txBox="1">
            <a:spLocks noChangeArrowheads="1"/>
          </p:cNvSpPr>
          <p:nvPr/>
        </p:nvSpPr>
        <p:spPr bwMode="auto">
          <a:xfrm rot="-807441">
            <a:off x="6659563" y="3933825"/>
            <a:ext cx="936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20m</a:t>
            </a:r>
            <a:endParaRPr lang="pt-BR" b="1">
              <a:solidFill>
                <a:schemeClr val="bg1"/>
              </a:solidFill>
            </a:endParaRPr>
          </a:p>
        </p:txBody>
      </p:sp>
      <p:sp>
        <p:nvSpPr>
          <p:cNvPr id="772104" name="Text Box 8"/>
          <p:cNvSpPr txBox="1">
            <a:spLocks noChangeArrowheads="1"/>
          </p:cNvSpPr>
          <p:nvPr/>
        </p:nvSpPr>
        <p:spPr bwMode="auto">
          <a:xfrm>
            <a:off x="2700338" y="4292600"/>
            <a:ext cx="720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3m</a:t>
            </a:r>
            <a:endParaRPr lang="pt-BR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155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93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1557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1558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80803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b="1"/>
              <a:t>Tratamento 3: 2 linhas de E. uro-grandis a cada 20m [20 x (3 x2)]m – 435 pts/ha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Foto: nov/2009.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Text Box 2"/>
          <p:cNvSpPr txBox="1">
            <a:spLocks noChangeArrowheads="1"/>
          </p:cNvSpPr>
          <p:nvPr/>
        </p:nvSpPr>
        <p:spPr bwMode="auto">
          <a:xfrm>
            <a:off x="-36513" y="28575"/>
            <a:ext cx="9180513" cy="80803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b="1"/>
              <a:t>SILPF – Fazenda Gamada, Nova Canaã do Norte, MT</a:t>
            </a:r>
          </a:p>
          <a:p>
            <a:pPr>
              <a:spcBef>
                <a:spcPct val="50000"/>
              </a:spcBef>
            </a:pPr>
            <a:r>
              <a:rPr lang="pt-BR" sz="1800" b="1"/>
              <a:t>Tratamento 4: 2 linhas de Pinho Cuiabano a cada 20m [20 x (3 x2)]m (5 ha)</a:t>
            </a:r>
            <a:endParaRPr lang="en-US" sz="1800" b="1"/>
          </a:p>
        </p:txBody>
      </p:sp>
      <p:pic>
        <p:nvPicPr>
          <p:cNvPr id="773124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3125" name="Line 5"/>
          <p:cNvSpPr>
            <a:spLocks noChangeShapeType="1"/>
          </p:cNvSpPr>
          <p:nvPr/>
        </p:nvSpPr>
        <p:spPr bwMode="auto">
          <a:xfrm>
            <a:off x="3203575" y="3644900"/>
            <a:ext cx="1728788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773126" name="Line 6"/>
          <p:cNvSpPr>
            <a:spLocks noChangeShapeType="1"/>
          </p:cNvSpPr>
          <p:nvPr/>
        </p:nvSpPr>
        <p:spPr bwMode="auto">
          <a:xfrm flipV="1">
            <a:off x="4932363" y="3933825"/>
            <a:ext cx="3311525" cy="1428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773127" name="Text Box 7"/>
          <p:cNvSpPr txBox="1">
            <a:spLocks noChangeArrowheads="1"/>
          </p:cNvSpPr>
          <p:nvPr/>
        </p:nvSpPr>
        <p:spPr bwMode="auto">
          <a:xfrm>
            <a:off x="3706813" y="3573463"/>
            <a:ext cx="720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3m</a:t>
            </a:r>
            <a:endParaRPr lang="pt-BR" b="1">
              <a:solidFill>
                <a:schemeClr val="bg1"/>
              </a:solidFill>
            </a:endParaRPr>
          </a:p>
        </p:txBody>
      </p:sp>
      <p:sp>
        <p:nvSpPr>
          <p:cNvPr id="773128" name="Text Box 8"/>
          <p:cNvSpPr txBox="1">
            <a:spLocks noChangeArrowheads="1"/>
          </p:cNvSpPr>
          <p:nvPr/>
        </p:nvSpPr>
        <p:spPr bwMode="auto">
          <a:xfrm rot="-167563">
            <a:off x="6367463" y="3992563"/>
            <a:ext cx="10715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20m</a:t>
            </a:r>
            <a:endParaRPr lang="pt-BR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258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270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2581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2582" name="Text Box 6"/>
          <p:cNvSpPr txBox="1">
            <a:spLocks noChangeArrowheads="1"/>
          </p:cNvSpPr>
          <p:nvPr/>
        </p:nvSpPr>
        <p:spPr bwMode="auto">
          <a:xfrm>
            <a:off x="-36513" y="28575"/>
            <a:ext cx="9180513" cy="80803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b="1"/>
              <a:t>Tratamento 4: 2 linhas de Pinho Cuiabano a cada 20m [20 x (3 x2)]m – 435 pts/ha</a:t>
            </a:r>
          </a:p>
          <a:p>
            <a:pPr>
              <a:spcBef>
                <a:spcPct val="50000"/>
              </a:spcBef>
            </a:pPr>
            <a:r>
              <a:rPr lang="pt-BR" sz="1800" b="1"/>
              <a:t>Foto: nov/2009.</a:t>
            </a:r>
            <a:endParaRPr lang="en-US" sz="1800" b="1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80803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b="1"/>
              <a:t>SILPF – Fazenda Gamada, Nova Canaã do Norte, MT</a:t>
            </a:r>
          </a:p>
          <a:p>
            <a:pPr>
              <a:spcBef>
                <a:spcPct val="50000"/>
              </a:spcBef>
            </a:pPr>
            <a:r>
              <a:rPr lang="pt-BR" sz="1800" b="1"/>
              <a:t>Tratamento 5: 3 linhas de E. uro-grandis a cada 20m [20 x (3 x2)]m (5 ha)</a:t>
            </a:r>
            <a:endParaRPr lang="en-US" sz="1800" b="1"/>
          </a:p>
        </p:txBody>
      </p:sp>
      <p:pic>
        <p:nvPicPr>
          <p:cNvPr id="774148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360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793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3605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3606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80803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b="1"/>
              <a:t>Tratamento 5: 3 linhas de E. uro-grandis a cada 20m [20 x (3 x2)]m – 577 pts/ha</a:t>
            </a:r>
          </a:p>
          <a:p>
            <a:pPr>
              <a:spcBef>
                <a:spcPct val="50000"/>
              </a:spcBef>
            </a:pPr>
            <a:r>
              <a:rPr lang="pt-BR" sz="1800" b="1"/>
              <a:t>Foto: out/2009.</a:t>
            </a:r>
            <a:endParaRPr lang="en-US" sz="1800" b="1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Text Box 2"/>
          <p:cNvSpPr txBox="1">
            <a:spLocks noChangeArrowheads="1"/>
          </p:cNvSpPr>
          <p:nvPr/>
        </p:nvSpPr>
        <p:spPr bwMode="auto">
          <a:xfrm>
            <a:off x="0" y="28575"/>
            <a:ext cx="9144000" cy="80803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b="1"/>
              <a:t>SILPF – Fazenda Gamada, Nova Canaã do Norte, MT</a:t>
            </a:r>
          </a:p>
          <a:p>
            <a:pPr>
              <a:spcBef>
                <a:spcPct val="50000"/>
              </a:spcBef>
            </a:pPr>
            <a:r>
              <a:rPr lang="pt-BR" sz="1800" b="1"/>
              <a:t>Tratamento 6: 3 linhas de Pinho Cuiabano a cada 20m [20 x (3 x2)]m (5 ha)</a:t>
            </a:r>
            <a:endParaRPr lang="en-US" sz="1800" b="1"/>
          </a:p>
        </p:txBody>
      </p:sp>
      <p:sp>
        <p:nvSpPr>
          <p:cNvPr id="775172" name="Line 4"/>
          <p:cNvSpPr>
            <a:spLocks noChangeShapeType="1"/>
          </p:cNvSpPr>
          <p:nvPr/>
        </p:nvSpPr>
        <p:spPr bwMode="auto">
          <a:xfrm flipV="1">
            <a:off x="3492500" y="2924175"/>
            <a:ext cx="4535488" cy="360363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775173" name="Text Box 5"/>
          <p:cNvSpPr txBox="1">
            <a:spLocks noChangeArrowheads="1"/>
          </p:cNvSpPr>
          <p:nvPr/>
        </p:nvSpPr>
        <p:spPr bwMode="auto">
          <a:xfrm>
            <a:off x="5651500" y="3054350"/>
            <a:ext cx="720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3m</a:t>
            </a:r>
            <a:endParaRPr lang="pt-BR" b="1">
              <a:solidFill>
                <a:schemeClr val="bg1"/>
              </a:solidFill>
            </a:endParaRPr>
          </a:p>
        </p:txBody>
      </p:sp>
      <p:sp>
        <p:nvSpPr>
          <p:cNvPr id="775174" name="Line 6"/>
          <p:cNvSpPr>
            <a:spLocks noChangeShapeType="1"/>
          </p:cNvSpPr>
          <p:nvPr/>
        </p:nvSpPr>
        <p:spPr bwMode="auto">
          <a:xfrm flipH="1">
            <a:off x="3419475" y="3357563"/>
            <a:ext cx="73025" cy="1223962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775175" name="Text Box 7"/>
          <p:cNvSpPr txBox="1">
            <a:spLocks noChangeArrowheads="1"/>
          </p:cNvSpPr>
          <p:nvPr/>
        </p:nvSpPr>
        <p:spPr bwMode="auto">
          <a:xfrm>
            <a:off x="3490913" y="3644900"/>
            <a:ext cx="720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2m</a:t>
            </a:r>
            <a:endParaRPr lang="pt-BR" b="1">
              <a:solidFill>
                <a:schemeClr val="bg1"/>
              </a:solidFill>
            </a:endParaRPr>
          </a:p>
        </p:txBody>
      </p:sp>
      <p:sp>
        <p:nvSpPr>
          <p:cNvPr id="775176" name="Line 8"/>
          <p:cNvSpPr>
            <a:spLocks noChangeShapeType="1"/>
          </p:cNvSpPr>
          <p:nvPr/>
        </p:nvSpPr>
        <p:spPr bwMode="auto">
          <a:xfrm flipV="1">
            <a:off x="5795963" y="1773238"/>
            <a:ext cx="1223962" cy="2159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775177" name="Text Box 9"/>
          <p:cNvSpPr txBox="1">
            <a:spLocks noChangeArrowheads="1"/>
          </p:cNvSpPr>
          <p:nvPr/>
        </p:nvSpPr>
        <p:spPr bwMode="auto">
          <a:xfrm>
            <a:off x="6227763" y="1773238"/>
            <a:ext cx="720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3m</a:t>
            </a:r>
            <a:endParaRPr lang="pt-BR" b="1">
              <a:solidFill>
                <a:schemeClr val="bg1"/>
              </a:solidFill>
            </a:endParaRPr>
          </a:p>
        </p:txBody>
      </p:sp>
      <p:pic>
        <p:nvPicPr>
          <p:cNvPr id="775178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8" name="Oval 2"/>
          <p:cNvSpPr>
            <a:spLocks noChangeArrowheads="1"/>
          </p:cNvSpPr>
          <p:nvPr/>
        </p:nvSpPr>
        <p:spPr bwMode="auto">
          <a:xfrm>
            <a:off x="3563938" y="4508500"/>
            <a:ext cx="215900" cy="2159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>
              <a:solidFill>
                <a:srgbClr val="008000"/>
              </a:solidFill>
            </a:endParaRPr>
          </a:p>
        </p:txBody>
      </p:sp>
      <p:sp>
        <p:nvSpPr>
          <p:cNvPr id="828419" name="Oval 3"/>
          <p:cNvSpPr>
            <a:spLocks noChangeArrowheads="1"/>
          </p:cNvSpPr>
          <p:nvPr/>
        </p:nvSpPr>
        <p:spPr bwMode="auto">
          <a:xfrm>
            <a:off x="4500563" y="4581525"/>
            <a:ext cx="287337" cy="2667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8420" name="Text Box 4"/>
          <p:cNvSpPr txBox="1">
            <a:spLocks noChangeArrowheads="1"/>
          </p:cNvSpPr>
          <p:nvPr/>
        </p:nvSpPr>
        <p:spPr bwMode="auto">
          <a:xfrm>
            <a:off x="3419475" y="2205038"/>
            <a:ext cx="1871663" cy="284162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/>
              <a:t>PÓLO MÉDIO NORTE</a:t>
            </a:r>
            <a:endParaRPr lang="pt-BR" sz="1200" b="1"/>
          </a:p>
        </p:txBody>
      </p:sp>
      <p:pic>
        <p:nvPicPr>
          <p:cNvPr id="828421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7164388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8422" name="Oval 6"/>
          <p:cNvSpPr>
            <a:spLocks noChangeArrowheads="1"/>
          </p:cNvSpPr>
          <p:nvPr/>
        </p:nvSpPr>
        <p:spPr bwMode="auto">
          <a:xfrm>
            <a:off x="4716463" y="4652963"/>
            <a:ext cx="231775" cy="23971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>
              <a:solidFill>
                <a:srgbClr val="008000"/>
              </a:solidFill>
            </a:endParaRPr>
          </a:p>
        </p:txBody>
      </p:sp>
      <p:sp>
        <p:nvSpPr>
          <p:cNvPr id="828423" name="Oval 7"/>
          <p:cNvSpPr>
            <a:spLocks noChangeArrowheads="1"/>
          </p:cNvSpPr>
          <p:nvPr/>
        </p:nvSpPr>
        <p:spPr bwMode="auto">
          <a:xfrm>
            <a:off x="3348038" y="1844675"/>
            <a:ext cx="231775" cy="2413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>
              <a:solidFill>
                <a:srgbClr val="008000"/>
              </a:solidFill>
            </a:endParaRPr>
          </a:p>
        </p:txBody>
      </p:sp>
      <p:sp>
        <p:nvSpPr>
          <p:cNvPr id="828424" name="Oval 8"/>
          <p:cNvSpPr>
            <a:spLocks noChangeArrowheads="1"/>
          </p:cNvSpPr>
          <p:nvPr/>
        </p:nvSpPr>
        <p:spPr bwMode="auto">
          <a:xfrm>
            <a:off x="3563938" y="2852738"/>
            <a:ext cx="230187" cy="2413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>
              <a:solidFill>
                <a:srgbClr val="008000"/>
              </a:solidFill>
            </a:endParaRPr>
          </a:p>
        </p:txBody>
      </p:sp>
      <p:sp>
        <p:nvSpPr>
          <p:cNvPr id="828425" name="Oval 9"/>
          <p:cNvSpPr>
            <a:spLocks noChangeArrowheads="1"/>
          </p:cNvSpPr>
          <p:nvPr/>
        </p:nvSpPr>
        <p:spPr bwMode="auto">
          <a:xfrm>
            <a:off x="5435600" y="4292600"/>
            <a:ext cx="231775" cy="2413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>
              <a:solidFill>
                <a:srgbClr val="008000"/>
              </a:solidFill>
            </a:endParaRPr>
          </a:p>
        </p:txBody>
      </p:sp>
      <p:sp>
        <p:nvSpPr>
          <p:cNvPr id="828426" name="Oval 10"/>
          <p:cNvSpPr>
            <a:spLocks noChangeArrowheads="1"/>
          </p:cNvSpPr>
          <p:nvPr/>
        </p:nvSpPr>
        <p:spPr bwMode="auto">
          <a:xfrm>
            <a:off x="5148263" y="3644900"/>
            <a:ext cx="231775" cy="2413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>
              <a:solidFill>
                <a:srgbClr val="008000"/>
              </a:solidFill>
            </a:endParaRPr>
          </a:p>
        </p:txBody>
      </p:sp>
      <p:sp>
        <p:nvSpPr>
          <p:cNvPr id="828427" name="Oval 11"/>
          <p:cNvSpPr>
            <a:spLocks noChangeArrowheads="1"/>
          </p:cNvSpPr>
          <p:nvPr/>
        </p:nvSpPr>
        <p:spPr bwMode="auto">
          <a:xfrm>
            <a:off x="5435600" y="4868863"/>
            <a:ext cx="231775" cy="2413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>
              <a:solidFill>
                <a:srgbClr val="008000"/>
              </a:solidFill>
            </a:endParaRPr>
          </a:p>
        </p:txBody>
      </p:sp>
      <p:sp>
        <p:nvSpPr>
          <p:cNvPr id="828428" name="Oval 12"/>
          <p:cNvSpPr>
            <a:spLocks noChangeArrowheads="1"/>
          </p:cNvSpPr>
          <p:nvPr/>
        </p:nvSpPr>
        <p:spPr bwMode="auto">
          <a:xfrm>
            <a:off x="4500563" y="5876925"/>
            <a:ext cx="231775" cy="23971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>
              <a:solidFill>
                <a:srgbClr val="008000"/>
              </a:solidFill>
            </a:endParaRPr>
          </a:p>
        </p:txBody>
      </p:sp>
      <p:sp>
        <p:nvSpPr>
          <p:cNvPr id="828429" name="Oval 13"/>
          <p:cNvSpPr>
            <a:spLocks noChangeArrowheads="1"/>
          </p:cNvSpPr>
          <p:nvPr/>
        </p:nvSpPr>
        <p:spPr bwMode="auto">
          <a:xfrm>
            <a:off x="3276600" y="5084763"/>
            <a:ext cx="231775" cy="23971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>
              <a:solidFill>
                <a:srgbClr val="008000"/>
              </a:solidFill>
            </a:endParaRPr>
          </a:p>
        </p:txBody>
      </p:sp>
      <p:sp>
        <p:nvSpPr>
          <p:cNvPr id="828430" name="Oval 14"/>
          <p:cNvSpPr>
            <a:spLocks noChangeArrowheads="1"/>
          </p:cNvSpPr>
          <p:nvPr/>
        </p:nvSpPr>
        <p:spPr bwMode="auto">
          <a:xfrm>
            <a:off x="2555875" y="2276475"/>
            <a:ext cx="231775" cy="23971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>
              <a:solidFill>
                <a:srgbClr val="008000"/>
              </a:solidFill>
            </a:endParaRPr>
          </a:p>
        </p:txBody>
      </p:sp>
      <p:sp>
        <p:nvSpPr>
          <p:cNvPr id="828431" name="Oval 15"/>
          <p:cNvSpPr>
            <a:spLocks noChangeArrowheads="1"/>
          </p:cNvSpPr>
          <p:nvPr/>
        </p:nvSpPr>
        <p:spPr bwMode="auto">
          <a:xfrm>
            <a:off x="6659563" y="765175"/>
            <a:ext cx="231775" cy="2413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>
              <a:solidFill>
                <a:srgbClr val="008000"/>
              </a:solidFill>
            </a:endParaRPr>
          </a:p>
        </p:txBody>
      </p:sp>
      <p:sp>
        <p:nvSpPr>
          <p:cNvPr id="828432" name="Text Box 16"/>
          <p:cNvSpPr txBox="1">
            <a:spLocks noChangeArrowheads="1"/>
          </p:cNvSpPr>
          <p:nvPr/>
        </p:nvSpPr>
        <p:spPr bwMode="auto">
          <a:xfrm>
            <a:off x="6659563" y="765175"/>
            <a:ext cx="2484437" cy="254000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/>
              <a:t>URT IMPLANTADAS/CONDUZIDAS</a:t>
            </a:r>
            <a:endParaRPr lang="pt-BR" sz="1000" b="1"/>
          </a:p>
        </p:txBody>
      </p:sp>
      <p:sp>
        <p:nvSpPr>
          <p:cNvPr id="828433" name="Oval 17"/>
          <p:cNvSpPr>
            <a:spLocks noChangeArrowheads="1"/>
          </p:cNvSpPr>
          <p:nvPr/>
        </p:nvSpPr>
        <p:spPr bwMode="auto">
          <a:xfrm>
            <a:off x="6659563" y="1412875"/>
            <a:ext cx="231775" cy="23971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>
              <a:solidFill>
                <a:srgbClr val="008000"/>
              </a:solidFill>
            </a:endParaRPr>
          </a:p>
        </p:txBody>
      </p:sp>
      <p:sp>
        <p:nvSpPr>
          <p:cNvPr id="828434" name="Text Box 18"/>
          <p:cNvSpPr txBox="1">
            <a:spLocks noChangeArrowheads="1"/>
          </p:cNvSpPr>
          <p:nvPr/>
        </p:nvSpPr>
        <p:spPr bwMode="auto">
          <a:xfrm>
            <a:off x="6659563" y="1341438"/>
            <a:ext cx="2484437" cy="406400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/>
              <a:t>AÇÕES DE T &amp; T SOBRE ILPF DA EMBRAPA ARROZ E FEIJÃO NO MT</a:t>
            </a:r>
            <a:endParaRPr lang="pt-BR" sz="1000" b="1"/>
          </a:p>
        </p:txBody>
      </p:sp>
      <p:sp>
        <p:nvSpPr>
          <p:cNvPr id="828435" name="Oval 19"/>
          <p:cNvSpPr>
            <a:spLocks noChangeArrowheads="1"/>
          </p:cNvSpPr>
          <p:nvPr/>
        </p:nvSpPr>
        <p:spPr bwMode="auto">
          <a:xfrm>
            <a:off x="1979613" y="3644900"/>
            <a:ext cx="231775" cy="23971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>
              <a:solidFill>
                <a:srgbClr val="008000"/>
              </a:solidFill>
            </a:endParaRPr>
          </a:p>
        </p:txBody>
      </p:sp>
      <p:sp>
        <p:nvSpPr>
          <p:cNvPr id="828436" name="Oval 20"/>
          <p:cNvSpPr>
            <a:spLocks noChangeArrowheads="1"/>
          </p:cNvSpPr>
          <p:nvPr/>
        </p:nvSpPr>
        <p:spPr bwMode="auto">
          <a:xfrm>
            <a:off x="3203575" y="2997200"/>
            <a:ext cx="231775" cy="23971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>
              <a:solidFill>
                <a:srgbClr val="008000"/>
              </a:solidFill>
            </a:endParaRPr>
          </a:p>
        </p:txBody>
      </p:sp>
      <p:sp>
        <p:nvSpPr>
          <p:cNvPr id="828437" name="Oval 21"/>
          <p:cNvSpPr>
            <a:spLocks noChangeArrowheads="1"/>
          </p:cNvSpPr>
          <p:nvPr/>
        </p:nvSpPr>
        <p:spPr bwMode="auto">
          <a:xfrm>
            <a:off x="3276600" y="1557338"/>
            <a:ext cx="231775" cy="23971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>
              <a:solidFill>
                <a:srgbClr val="008000"/>
              </a:solidFill>
            </a:endParaRPr>
          </a:p>
        </p:txBody>
      </p:sp>
      <p:sp>
        <p:nvSpPr>
          <p:cNvPr id="828438" name="Oval 22"/>
          <p:cNvSpPr>
            <a:spLocks noChangeArrowheads="1"/>
          </p:cNvSpPr>
          <p:nvPr/>
        </p:nvSpPr>
        <p:spPr bwMode="auto">
          <a:xfrm>
            <a:off x="3276600" y="2636838"/>
            <a:ext cx="231775" cy="23971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>
              <a:solidFill>
                <a:srgbClr val="008000"/>
              </a:solidFill>
            </a:endParaRPr>
          </a:p>
        </p:txBody>
      </p:sp>
      <p:sp>
        <p:nvSpPr>
          <p:cNvPr id="828439" name="Oval 23"/>
          <p:cNvSpPr>
            <a:spLocks noChangeArrowheads="1"/>
          </p:cNvSpPr>
          <p:nvPr/>
        </p:nvSpPr>
        <p:spPr bwMode="auto">
          <a:xfrm>
            <a:off x="4859338" y="6165850"/>
            <a:ext cx="231775" cy="23971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>
              <a:solidFill>
                <a:srgbClr val="008000"/>
              </a:solidFill>
            </a:endParaRPr>
          </a:p>
        </p:txBody>
      </p:sp>
      <p:sp>
        <p:nvSpPr>
          <p:cNvPr id="828440" name="Oval 24"/>
          <p:cNvSpPr>
            <a:spLocks noChangeArrowheads="1"/>
          </p:cNvSpPr>
          <p:nvPr/>
        </p:nvSpPr>
        <p:spPr bwMode="auto">
          <a:xfrm>
            <a:off x="2339975" y="5373688"/>
            <a:ext cx="231775" cy="23971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>
              <a:solidFill>
                <a:srgbClr val="008000"/>
              </a:solidFill>
            </a:endParaRPr>
          </a:p>
        </p:txBody>
      </p:sp>
      <p:sp>
        <p:nvSpPr>
          <p:cNvPr id="828441" name="Oval 25"/>
          <p:cNvSpPr>
            <a:spLocks noChangeArrowheads="1"/>
          </p:cNvSpPr>
          <p:nvPr/>
        </p:nvSpPr>
        <p:spPr bwMode="auto">
          <a:xfrm>
            <a:off x="6659563" y="1052513"/>
            <a:ext cx="231775" cy="23971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>
              <a:solidFill>
                <a:srgbClr val="008000"/>
              </a:solidFill>
            </a:endParaRPr>
          </a:p>
        </p:txBody>
      </p:sp>
      <p:sp>
        <p:nvSpPr>
          <p:cNvPr id="828442" name="Text Box 26"/>
          <p:cNvSpPr txBox="1">
            <a:spLocks noChangeArrowheads="1"/>
          </p:cNvSpPr>
          <p:nvPr/>
        </p:nvSpPr>
        <p:spPr bwMode="auto">
          <a:xfrm>
            <a:off x="6659563" y="1052513"/>
            <a:ext cx="2484437" cy="254000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/>
              <a:t>URT EM ESTUDO (2010)</a:t>
            </a:r>
            <a:endParaRPr lang="pt-BR" sz="1000" b="1"/>
          </a:p>
        </p:txBody>
      </p:sp>
      <p:sp>
        <p:nvSpPr>
          <p:cNvPr id="828443" name="CaixaDeTexto 1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pt-BR" sz="800" b="1">
              <a:solidFill>
                <a:schemeClr val="bg1"/>
              </a:solidFill>
              <a:cs typeface="Arial" pitchFamily="34" charset="0"/>
            </a:endParaRPr>
          </a:p>
          <a:p>
            <a:pPr algn="r" eaLnBrk="0" hangingPunct="0"/>
            <a:r>
              <a:rPr lang="pt-BR" sz="3200" b="1">
                <a:solidFill>
                  <a:schemeClr val="bg1"/>
                </a:solidFill>
                <a:cs typeface="Arial" pitchFamily="34" charset="0"/>
              </a:rPr>
              <a:t>URTs DE iLPF NO MATO GROSSO - 2010</a:t>
            </a:r>
          </a:p>
          <a:p>
            <a:pPr algn="ctr" eaLnBrk="0" hangingPunct="0"/>
            <a:endParaRPr lang="pt-BR" sz="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28444" name="Text Box 28"/>
          <p:cNvSpPr txBox="1">
            <a:spLocks noChangeArrowheads="1"/>
          </p:cNvSpPr>
          <p:nvPr/>
        </p:nvSpPr>
        <p:spPr bwMode="auto">
          <a:xfrm>
            <a:off x="6588125" y="2852738"/>
            <a:ext cx="2555875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/>
              <a:t>2007: ILP (110 ha) – FAZ. CERTEZA, QUERENCIA</a:t>
            </a:r>
            <a:endParaRPr lang="pt-BR" sz="1200" b="1"/>
          </a:p>
        </p:txBody>
      </p:sp>
      <p:sp>
        <p:nvSpPr>
          <p:cNvPr id="828445" name="Text Box 29"/>
          <p:cNvSpPr txBox="1">
            <a:spLocks noChangeArrowheads="1"/>
          </p:cNvSpPr>
          <p:nvPr/>
        </p:nvSpPr>
        <p:spPr bwMode="auto">
          <a:xfrm>
            <a:off x="6659563" y="3573463"/>
            <a:ext cx="2484437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/>
              <a:t>2007: ILP (100 ha) – FAZ. TRES PASSOS, CANARANA</a:t>
            </a:r>
            <a:endParaRPr lang="pt-BR" sz="1200" b="1"/>
          </a:p>
        </p:txBody>
      </p:sp>
      <p:sp>
        <p:nvSpPr>
          <p:cNvPr id="828446" name="Text Box 30"/>
          <p:cNvSpPr txBox="1">
            <a:spLocks noChangeArrowheads="1"/>
          </p:cNvSpPr>
          <p:nvPr/>
        </p:nvSpPr>
        <p:spPr bwMode="auto">
          <a:xfrm>
            <a:off x="6516688" y="4076700"/>
            <a:ext cx="2627312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/>
              <a:t>2008: ILPF (4 ha) – FAZ. GAUCHA, NOVA XAVANTINA</a:t>
            </a:r>
            <a:endParaRPr lang="pt-BR" sz="1200" b="1"/>
          </a:p>
        </p:txBody>
      </p:sp>
      <p:sp>
        <p:nvSpPr>
          <p:cNvPr id="828447" name="Text Box 31"/>
          <p:cNvSpPr txBox="1">
            <a:spLocks noChangeArrowheads="1"/>
          </p:cNvSpPr>
          <p:nvPr/>
        </p:nvSpPr>
        <p:spPr bwMode="auto">
          <a:xfrm>
            <a:off x="6588125" y="2276475"/>
            <a:ext cx="2555875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/>
              <a:t>2005: ILP (100 ha) – FAZ. DONA ISABINA, SANTA CARMEM</a:t>
            </a:r>
            <a:endParaRPr lang="pt-BR" sz="1200" b="1"/>
          </a:p>
        </p:txBody>
      </p:sp>
      <p:sp>
        <p:nvSpPr>
          <p:cNvPr id="828448" name="Text Box 32"/>
          <p:cNvSpPr txBox="1">
            <a:spLocks noChangeArrowheads="1"/>
          </p:cNvSpPr>
          <p:nvPr/>
        </p:nvSpPr>
        <p:spPr bwMode="auto">
          <a:xfrm>
            <a:off x="3851275" y="946150"/>
            <a:ext cx="2808288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/>
              <a:t>2009: ILPF (85 ha) – FAZ. GAMADA, NOVA CANAA DO NORTE</a:t>
            </a:r>
            <a:endParaRPr lang="pt-BR" sz="1200" b="1"/>
          </a:p>
        </p:txBody>
      </p:sp>
      <p:sp>
        <p:nvSpPr>
          <p:cNvPr id="828449" name="Text Box 33"/>
          <p:cNvSpPr txBox="1">
            <a:spLocks noChangeArrowheads="1"/>
          </p:cNvSpPr>
          <p:nvPr/>
        </p:nvSpPr>
        <p:spPr bwMode="auto">
          <a:xfrm>
            <a:off x="5940425" y="5229225"/>
            <a:ext cx="3203575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/>
              <a:t>2010: IPF (55 ha) – FAZ. DA MATA, ALTA ARAGUAIA</a:t>
            </a:r>
            <a:endParaRPr lang="pt-BR" sz="1200" b="1"/>
          </a:p>
        </p:txBody>
      </p:sp>
      <p:sp>
        <p:nvSpPr>
          <p:cNvPr id="828450" name="Text Box 34"/>
          <p:cNvSpPr txBox="1">
            <a:spLocks noChangeArrowheads="1"/>
          </p:cNvSpPr>
          <p:nvPr/>
        </p:nvSpPr>
        <p:spPr bwMode="auto">
          <a:xfrm>
            <a:off x="0" y="6418263"/>
            <a:ext cx="2916238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/>
              <a:t>2010: ILPF (20 ha) – CAMPO EXPERIMENTAL DO IFET, CACERES</a:t>
            </a:r>
            <a:endParaRPr lang="pt-BR" sz="1200" b="1"/>
          </a:p>
        </p:txBody>
      </p:sp>
      <p:pic>
        <p:nvPicPr>
          <p:cNvPr id="828451" name="Picture 35" descr="Logo iLPF_Vaz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813"/>
            <a:ext cx="900113" cy="741362"/>
          </a:xfrm>
          <a:prstGeom prst="rect">
            <a:avLst/>
          </a:prstGeom>
          <a:noFill/>
        </p:spPr>
      </p:pic>
      <p:sp>
        <p:nvSpPr>
          <p:cNvPr id="828452" name="Line 36"/>
          <p:cNvSpPr>
            <a:spLocks noChangeShapeType="1"/>
          </p:cNvSpPr>
          <p:nvPr/>
        </p:nvSpPr>
        <p:spPr bwMode="auto">
          <a:xfrm flipV="1">
            <a:off x="5076825" y="5445125"/>
            <a:ext cx="86360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8453" name="Line 37"/>
          <p:cNvSpPr>
            <a:spLocks noChangeShapeType="1"/>
          </p:cNvSpPr>
          <p:nvPr/>
        </p:nvSpPr>
        <p:spPr bwMode="auto">
          <a:xfrm flipV="1">
            <a:off x="5651500" y="4292600"/>
            <a:ext cx="865188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8454" name="Line 38"/>
          <p:cNvSpPr>
            <a:spLocks noChangeShapeType="1"/>
          </p:cNvSpPr>
          <p:nvPr/>
        </p:nvSpPr>
        <p:spPr bwMode="auto">
          <a:xfrm flipV="1">
            <a:off x="5651500" y="3860800"/>
            <a:ext cx="1008063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8455" name="Line 39"/>
          <p:cNvSpPr>
            <a:spLocks noChangeShapeType="1"/>
          </p:cNvSpPr>
          <p:nvPr/>
        </p:nvSpPr>
        <p:spPr bwMode="auto">
          <a:xfrm flipV="1">
            <a:off x="5292725" y="3068638"/>
            <a:ext cx="12954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8456" name="Line 40"/>
          <p:cNvSpPr>
            <a:spLocks noChangeShapeType="1"/>
          </p:cNvSpPr>
          <p:nvPr/>
        </p:nvSpPr>
        <p:spPr bwMode="auto">
          <a:xfrm flipV="1">
            <a:off x="3708400" y="2492375"/>
            <a:ext cx="28797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8457" name="Line 41"/>
          <p:cNvSpPr>
            <a:spLocks noChangeShapeType="1"/>
          </p:cNvSpPr>
          <p:nvPr/>
        </p:nvSpPr>
        <p:spPr bwMode="auto">
          <a:xfrm flipV="1">
            <a:off x="3492500" y="1412875"/>
            <a:ext cx="1150938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8458" name="Line 42"/>
          <p:cNvSpPr>
            <a:spLocks noChangeShapeType="1"/>
          </p:cNvSpPr>
          <p:nvPr/>
        </p:nvSpPr>
        <p:spPr bwMode="auto">
          <a:xfrm flipH="1">
            <a:off x="1258888" y="5516563"/>
            <a:ext cx="1081087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8459" name="Text Box 43"/>
          <p:cNvSpPr txBox="1">
            <a:spLocks noChangeArrowheads="1"/>
          </p:cNvSpPr>
          <p:nvPr/>
        </p:nvSpPr>
        <p:spPr bwMode="auto">
          <a:xfrm>
            <a:off x="5292725" y="5794375"/>
            <a:ext cx="3851275" cy="1063625"/>
          </a:xfrm>
          <a:prstGeom prst="rect">
            <a:avLst/>
          </a:prstGeom>
          <a:solidFill>
            <a:schemeClr val="bg1"/>
          </a:solidFill>
          <a:ln w="9525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1800" b="1">
                <a:solidFill>
                  <a:srgbClr val="FF0000"/>
                </a:solidFill>
              </a:rPr>
              <a:t>META PARA MATO GROSSO: Implantar / Conduzir  04 URTs;</a:t>
            </a:r>
          </a:p>
          <a:p>
            <a:pPr algn="r">
              <a:spcBef>
                <a:spcPct val="50000"/>
              </a:spcBef>
            </a:pPr>
            <a:r>
              <a:rPr lang="en-US" sz="1800" b="1">
                <a:solidFill>
                  <a:srgbClr val="000080"/>
                </a:solidFill>
              </a:rPr>
              <a:t>STATUS: 05 URTs (03 P/ 2010)</a:t>
            </a:r>
            <a:endParaRPr lang="pt-BR" sz="1800" b="1">
              <a:solidFill>
                <a:srgbClr val="000080"/>
              </a:solidFill>
            </a:endParaRPr>
          </a:p>
        </p:txBody>
      </p:sp>
      <p:sp>
        <p:nvSpPr>
          <p:cNvPr id="828460" name="Oval 44"/>
          <p:cNvSpPr>
            <a:spLocks noChangeArrowheads="1"/>
          </p:cNvSpPr>
          <p:nvPr/>
        </p:nvSpPr>
        <p:spPr bwMode="auto">
          <a:xfrm>
            <a:off x="3403600" y="2420938"/>
            <a:ext cx="231775" cy="23971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>
              <a:solidFill>
                <a:srgbClr val="008000"/>
              </a:solidFill>
            </a:endParaRPr>
          </a:p>
        </p:txBody>
      </p:sp>
      <p:sp>
        <p:nvSpPr>
          <p:cNvPr id="828461" name="Oval 45"/>
          <p:cNvSpPr>
            <a:spLocks noChangeArrowheads="1"/>
          </p:cNvSpPr>
          <p:nvPr/>
        </p:nvSpPr>
        <p:spPr bwMode="auto">
          <a:xfrm>
            <a:off x="1547813" y="2276475"/>
            <a:ext cx="231775" cy="23971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462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4629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4630" name="Text Box 6"/>
          <p:cNvSpPr txBox="1">
            <a:spLocks noChangeArrowheads="1"/>
          </p:cNvSpPr>
          <p:nvPr/>
        </p:nvSpPr>
        <p:spPr bwMode="auto">
          <a:xfrm>
            <a:off x="0" y="28575"/>
            <a:ext cx="9144000" cy="80803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b="1"/>
              <a:t>Tratamento 6: 3 linhas de Pinho Cuiabano a cada 20m [20 x (3 x2)]m – 577 pts/ha</a:t>
            </a:r>
          </a:p>
          <a:p>
            <a:pPr>
              <a:spcBef>
                <a:spcPct val="50000"/>
              </a:spcBef>
            </a:pPr>
            <a:r>
              <a:rPr lang="pt-BR" sz="1800" b="1"/>
              <a:t>Foto: out/2009.</a:t>
            </a:r>
            <a:endParaRPr lang="en-US" sz="1800" b="1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Text Box 2"/>
          <p:cNvSpPr txBox="1">
            <a:spLocks noChangeArrowheads="1"/>
          </p:cNvSpPr>
          <p:nvPr/>
        </p:nvSpPr>
        <p:spPr bwMode="auto">
          <a:xfrm>
            <a:off x="0" y="28575"/>
            <a:ext cx="9144000" cy="80803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b="1"/>
              <a:t>SILPF – Fazenda Gamada, Nova Canaã do Norte, MT</a:t>
            </a:r>
          </a:p>
          <a:p>
            <a:pPr>
              <a:spcBef>
                <a:spcPct val="50000"/>
              </a:spcBef>
            </a:pPr>
            <a:r>
              <a:rPr lang="pt-BR" sz="1800" b="1"/>
              <a:t>Tratamento 7: 3 linhas de Teca a cada 20m [20 x (3 x 3)]m (5 ha)</a:t>
            </a:r>
            <a:endParaRPr lang="en-US" sz="1800" b="1"/>
          </a:p>
        </p:txBody>
      </p:sp>
      <p:pic>
        <p:nvPicPr>
          <p:cNvPr id="776196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80548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6197" name="Line 5"/>
          <p:cNvSpPr>
            <a:spLocks noChangeShapeType="1"/>
          </p:cNvSpPr>
          <p:nvPr/>
        </p:nvSpPr>
        <p:spPr bwMode="auto">
          <a:xfrm>
            <a:off x="4716463" y="4076700"/>
            <a:ext cx="19431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776198" name="Line 6"/>
          <p:cNvSpPr>
            <a:spLocks noChangeShapeType="1"/>
          </p:cNvSpPr>
          <p:nvPr/>
        </p:nvSpPr>
        <p:spPr bwMode="auto">
          <a:xfrm flipH="1">
            <a:off x="2987675" y="3789363"/>
            <a:ext cx="215900" cy="1444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776199" name="Line 7"/>
          <p:cNvSpPr>
            <a:spLocks noChangeShapeType="1"/>
          </p:cNvSpPr>
          <p:nvPr/>
        </p:nvSpPr>
        <p:spPr bwMode="auto">
          <a:xfrm>
            <a:off x="323850" y="3573463"/>
            <a:ext cx="26638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776200" name="Text Box 8"/>
          <p:cNvSpPr txBox="1">
            <a:spLocks noChangeArrowheads="1"/>
          </p:cNvSpPr>
          <p:nvPr/>
        </p:nvSpPr>
        <p:spPr bwMode="auto">
          <a:xfrm>
            <a:off x="5507038" y="4040188"/>
            <a:ext cx="649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3m</a:t>
            </a:r>
            <a:endParaRPr lang="pt-BR" sz="2000" b="1">
              <a:solidFill>
                <a:schemeClr val="bg1"/>
              </a:solidFill>
            </a:endParaRPr>
          </a:p>
        </p:txBody>
      </p:sp>
      <p:sp>
        <p:nvSpPr>
          <p:cNvPr id="776201" name="Text Box 9"/>
          <p:cNvSpPr txBox="1">
            <a:spLocks noChangeArrowheads="1"/>
          </p:cNvSpPr>
          <p:nvPr/>
        </p:nvSpPr>
        <p:spPr bwMode="auto">
          <a:xfrm>
            <a:off x="3059113" y="3789363"/>
            <a:ext cx="649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3m</a:t>
            </a:r>
            <a:endParaRPr lang="pt-BR" sz="2000" b="1">
              <a:solidFill>
                <a:schemeClr val="bg1"/>
              </a:solidFill>
            </a:endParaRPr>
          </a:p>
        </p:txBody>
      </p:sp>
      <p:sp>
        <p:nvSpPr>
          <p:cNvPr id="776202" name="Text Box 10"/>
          <p:cNvSpPr txBox="1">
            <a:spLocks noChangeArrowheads="1"/>
          </p:cNvSpPr>
          <p:nvPr/>
        </p:nvSpPr>
        <p:spPr bwMode="auto">
          <a:xfrm>
            <a:off x="1330325" y="3500438"/>
            <a:ext cx="793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20m</a:t>
            </a:r>
            <a:endParaRPr lang="pt-BR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2340" name="Picture 4" descr="DSC023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82341" name="Line 5"/>
          <p:cNvSpPr>
            <a:spLocks noChangeShapeType="1"/>
          </p:cNvSpPr>
          <p:nvPr/>
        </p:nvSpPr>
        <p:spPr bwMode="auto">
          <a:xfrm>
            <a:off x="5724525" y="2636838"/>
            <a:ext cx="0" cy="20161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782342" name="Line 6"/>
          <p:cNvSpPr>
            <a:spLocks noChangeShapeType="1"/>
          </p:cNvSpPr>
          <p:nvPr/>
        </p:nvSpPr>
        <p:spPr bwMode="auto">
          <a:xfrm flipH="1" flipV="1">
            <a:off x="5508625" y="2636838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782343" name="Text Box 7"/>
          <p:cNvSpPr txBox="1">
            <a:spLocks noChangeArrowheads="1"/>
          </p:cNvSpPr>
          <p:nvPr/>
        </p:nvSpPr>
        <p:spPr bwMode="auto">
          <a:xfrm>
            <a:off x="5435600" y="1916113"/>
            <a:ext cx="43180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3m</a:t>
            </a:r>
            <a:endParaRPr lang="en-US" sz="12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82344" name="Line 8"/>
          <p:cNvSpPr>
            <a:spLocks noChangeShapeType="1"/>
          </p:cNvSpPr>
          <p:nvPr/>
        </p:nvSpPr>
        <p:spPr bwMode="auto">
          <a:xfrm>
            <a:off x="5940425" y="1557338"/>
            <a:ext cx="0" cy="30956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782345" name="Line 9"/>
          <p:cNvSpPr>
            <a:spLocks noChangeShapeType="1"/>
          </p:cNvSpPr>
          <p:nvPr/>
        </p:nvSpPr>
        <p:spPr bwMode="auto">
          <a:xfrm flipH="1" flipV="1">
            <a:off x="5724525" y="1557338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782346" name="Text Box 10"/>
          <p:cNvSpPr txBox="1">
            <a:spLocks noChangeArrowheads="1"/>
          </p:cNvSpPr>
          <p:nvPr/>
        </p:nvSpPr>
        <p:spPr bwMode="auto">
          <a:xfrm>
            <a:off x="5292725" y="3514725"/>
            <a:ext cx="4318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2m</a:t>
            </a:r>
            <a:endParaRPr lang="en-US" sz="12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82347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2348" name="Text Box 12"/>
          <p:cNvSpPr txBox="1">
            <a:spLocks noChangeArrowheads="1"/>
          </p:cNvSpPr>
          <p:nvPr/>
        </p:nvSpPr>
        <p:spPr bwMode="auto">
          <a:xfrm>
            <a:off x="0" y="28575"/>
            <a:ext cx="9144000" cy="80803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b="1"/>
              <a:t>Tratamento 7: 3 linhas de Teca a cada 20m [20 x (3 x 3)]m – 385 pts/ha</a:t>
            </a:r>
          </a:p>
          <a:p>
            <a:pPr>
              <a:spcBef>
                <a:spcPct val="50000"/>
              </a:spcBef>
            </a:pPr>
            <a:r>
              <a:rPr lang="pt-BR" sz="1800" b="1"/>
              <a:t>Foto: 15/12/2009 (11 meses)</a:t>
            </a:r>
            <a:endParaRPr lang="en-US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Text Box 2"/>
          <p:cNvSpPr txBox="1">
            <a:spLocks noChangeArrowheads="1"/>
          </p:cNvSpPr>
          <p:nvPr/>
        </p:nvSpPr>
        <p:spPr bwMode="auto">
          <a:xfrm>
            <a:off x="0" y="28575"/>
            <a:ext cx="9144000" cy="80803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b="1"/>
              <a:t>SILPF – Fazenda Gamada, Nova Canaã do Norte, MT</a:t>
            </a:r>
          </a:p>
          <a:p>
            <a:pPr>
              <a:spcBef>
                <a:spcPct val="50000"/>
              </a:spcBef>
            </a:pPr>
            <a:r>
              <a:rPr lang="pt-BR" sz="1800" b="1"/>
              <a:t>Tratamento 8: 3 linhas de Pau d’Balsa a cada 20m [20 x (3 x 3)]m (5 ha)</a:t>
            </a:r>
            <a:endParaRPr lang="en-US" sz="1800" b="1"/>
          </a:p>
        </p:txBody>
      </p:sp>
      <p:pic>
        <p:nvPicPr>
          <p:cNvPr id="778244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45" name="Line 5"/>
          <p:cNvSpPr>
            <a:spLocks noChangeShapeType="1"/>
          </p:cNvSpPr>
          <p:nvPr/>
        </p:nvSpPr>
        <p:spPr bwMode="auto">
          <a:xfrm flipV="1">
            <a:off x="5724525" y="3068638"/>
            <a:ext cx="3095625" cy="6477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778246" name="Text Box 6"/>
          <p:cNvSpPr txBox="1">
            <a:spLocks noChangeArrowheads="1"/>
          </p:cNvSpPr>
          <p:nvPr/>
        </p:nvSpPr>
        <p:spPr bwMode="auto">
          <a:xfrm>
            <a:off x="7019925" y="2781300"/>
            <a:ext cx="10810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20m</a:t>
            </a:r>
            <a:endParaRPr lang="pt-BR" b="1">
              <a:solidFill>
                <a:schemeClr val="bg1"/>
              </a:solidFill>
            </a:endParaRPr>
          </a:p>
        </p:txBody>
      </p:sp>
      <p:sp>
        <p:nvSpPr>
          <p:cNvPr id="778247" name="Line 7"/>
          <p:cNvSpPr>
            <a:spLocks noChangeShapeType="1"/>
          </p:cNvSpPr>
          <p:nvPr/>
        </p:nvSpPr>
        <p:spPr bwMode="auto">
          <a:xfrm flipV="1">
            <a:off x="2987675" y="3644900"/>
            <a:ext cx="288925" cy="360363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778248" name="Text Box 8"/>
          <p:cNvSpPr txBox="1">
            <a:spLocks noChangeArrowheads="1"/>
          </p:cNvSpPr>
          <p:nvPr/>
        </p:nvSpPr>
        <p:spPr bwMode="auto">
          <a:xfrm>
            <a:off x="3203575" y="3644900"/>
            <a:ext cx="719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>
                <a:solidFill>
                  <a:schemeClr val="bg1"/>
                </a:solidFill>
              </a:rPr>
              <a:t>3m</a:t>
            </a:r>
          </a:p>
        </p:txBody>
      </p:sp>
      <p:sp>
        <p:nvSpPr>
          <p:cNvPr id="778249" name="Line 9"/>
          <p:cNvSpPr>
            <a:spLocks noChangeShapeType="1"/>
          </p:cNvSpPr>
          <p:nvPr/>
        </p:nvSpPr>
        <p:spPr bwMode="auto">
          <a:xfrm flipV="1">
            <a:off x="2771775" y="4221163"/>
            <a:ext cx="2952750" cy="71437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778250" name="Text Box 10"/>
          <p:cNvSpPr txBox="1">
            <a:spLocks noChangeArrowheads="1"/>
          </p:cNvSpPr>
          <p:nvPr/>
        </p:nvSpPr>
        <p:spPr bwMode="auto">
          <a:xfrm>
            <a:off x="4068763" y="4195763"/>
            <a:ext cx="719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>
                <a:solidFill>
                  <a:schemeClr val="bg1"/>
                </a:solidFill>
              </a:rPr>
              <a:t>3m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4388" name="Picture 4" descr="DSC023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84389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4390" name="Text Box 6"/>
          <p:cNvSpPr txBox="1">
            <a:spLocks noChangeArrowheads="1"/>
          </p:cNvSpPr>
          <p:nvPr/>
        </p:nvSpPr>
        <p:spPr bwMode="auto">
          <a:xfrm>
            <a:off x="0" y="28575"/>
            <a:ext cx="9144000" cy="80803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b="1"/>
              <a:t>Tratamento 8: 3 linhas de Pau d’Balsa a cada 20m [20 x (3 x 3)]m</a:t>
            </a:r>
          </a:p>
          <a:p>
            <a:pPr>
              <a:spcBef>
                <a:spcPct val="50000"/>
              </a:spcBef>
            </a:pPr>
            <a:r>
              <a:rPr lang="pt-BR" sz="1800" b="1"/>
              <a:t>Foto: 15/12/2009 (11 meses)</a:t>
            </a:r>
            <a:endParaRPr lang="en-US" sz="1800" b="1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3" name="Text Box 3"/>
          <p:cNvSpPr txBox="1">
            <a:spLocks noChangeArrowheads="1"/>
          </p:cNvSpPr>
          <p:nvPr/>
        </p:nvSpPr>
        <p:spPr bwMode="auto">
          <a:xfrm>
            <a:off x="36513" y="1441450"/>
            <a:ext cx="9144000" cy="43640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>
                <a:solidFill>
                  <a:srgbClr val="FF0000"/>
                </a:solidFill>
              </a:rPr>
              <a:t>ESTRATÉGIA PARA AS CONFIGURAÇÕES 1 A 8:</a:t>
            </a:r>
          </a:p>
          <a:p>
            <a:pPr>
              <a:spcBef>
                <a:spcPct val="50000"/>
              </a:spcBef>
            </a:pPr>
            <a:r>
              <a:rPr lang="pt-BR" b="1">
                <a:solidFill>
                  <a:schemeClr val="bg1"/>
                </a:solidFill>
              </a:rPr>
              <a:t>- 3 anos iniciais = (lavoura + floresta) </a:t>
            </a:r>
            <a:r>
              <a:rPr lang="pt-BR" b="1">
                <a:solidFill>
                  <a:schemeClr val="bg1"/>
                </a:solidFill>
                <a:sym typeface="Wingdings" pitchFamily="2" charset="2"/>
              </a:rPr>
              <a:t> após 3</a:t>
            </a:r>
            <a:r>
              <a:rPr lang="pt-BR" b="1" baseline="30000">
                <a:solidFill>
                  <a:schemeClr val="bg1"/>
                </a:solidFill>
                <a:sym typeface="Wingdings" pitchFamily="2" charset="2"/>
              </a:rPr>
              <a:t>o</a:t>
            </a:r>
            <a:r>
              <a:rPr lang="pt-BR" b="1">
                <a:solidFill>
                  <a:schemeClr val="bg1"/>
                </a:solidFill>
                <a:sym typeface="Wingdings" pitchFamily="2" charset="2"/>
              </a:rPr>
              <a:t> ano = (pecuária + floresta)  7 a 20 anos;</a:t>
            </a:r>
          </a:p>
          <a:p>
            <a:pPr>
              <a:spcBef>
                <a:spcPct val="50000"/>
              </a:spcBef>
            </a:pPr>
            <a:r>
              <a:rPr lang="pt-BR" b="1" i="1">
                <a:solidFill>
                  <a:schemeClr val="bg1"/>
                </a:solidFill>
                <a:sym typeface="Wingdings" pitchFamily="2" charset="2"/>
              </a:rPr>
              <a:t>- Lavoura: </a:t>
            </a:r>
            <a:r>
              <a:rPr lang="pt-BR" b="1">
                <a:solidFill>
                  <a:schemeClr val="bg1"/>
                </a:solidFill>
                <a:sym typeface="Wingdings" pitchFamily="2" charset="2"/>
              </a:rPr>
              <a:t>1º ano = arroz + </a:t>
            </a:r>
            <a:r>
              <a:rPr lang="pt-BR" b="1" i="1">
                <a:solidFill>
                  <a:schemeClr val="bg1"/>
                </a:solidFill>
                <a:sym typeface="Wingdings" pitchFamily="2" charset="2"/>
              </a:rPr>
              <a:t>B. brizantha </a:t>
            </a:r>
            <a:r>
              <a:rPr lang="pt-BR" b="1">
                <a:solidFill>
                  <a:schemeClr val="bg1"/>
                </a:solidFill>
                <a:sym typeface="Wingdings" pitchFamily="2" charset="2"/>
              </a:rPr>
              <a:t>cv marandu (rebrote); 2º ano = soja precoce + arroz precoce; 3º ano =</a:t>
            </a:r>
            <a:r>
              <a:rPr lang="pt-BR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pt-BR" b="1">
                <a:solidFill>
                  <a:schemeClr val="bg1"/>
                </a:solidFill>
                <a:sym typeface="Wingdings" pitchFamily="2" charset="2"/>
              </a:rPr>
              <a:t>soja precoce + (arroz precoce ou consórcio milho com forrageira (Brachiaria </a:t>
            </a:r>
            <a:r>
              <a:rPr lang="pt-BR" b="1" i="1">
                <a:solidFill>
                  <a:schemeClr val="bg1"/>
                </a:solidFill>
                <a:sym typeface="Wingdings" pitchFamily="2" charset="2"/>
              </a:rPr>
              <a:t>spp</a:t>
            </a:r>
            <a:r>
              <a:rPr lang="pt-BR" b="1">
                <a:solidFill>
                  <a:schemeClr val="bg1"/>
                </a:solidFill>
                <a:sym typeface="Wingdings" pitchFamily="2" charset="2"/>
              </a:rPr>
              <a:t> ou Panicum </a:t>
            </a:r>
            <a:r>
              <a:rPr lang="pt-BR" b="1" i="1">
                <a:solidFill>
                  <a:schemeClr val="bg1"/>
                </a:solidFill>
                <a:sym typeface="Wingdings" pitchFamily="2" charset="2"/>
              </a:rPr>
              <a:t>spp</a:t>
            </a:r>
            <a:r>
              <a:rPr lang="pt-BR" b="1">
                <a:solidFill>
                  <a:schemeClr val="bg1"/>
                </a:solidFill>
                <a:sym typeface="Wingdings" pitchFamily="2" charset="2"/>
              </a:rPr>
              <a:t>)); 4º ano = consórcio milho com forrageira (Brachiaria </a:t>
            </a:r>
            <a:r>
              <a:rPr lang="pt-BR" b="1" i="1">
                <a:solidFill>
                  <a:schemeClr val="bg1"/>
                </a:solidFill>
                <a:sym typeface="Wingdings" pitchFamily="2" charset="2"/>
              </a:rPr>
              <a:t>spp</a:t>
            </a:r>
            <a:r>
              <a:rPr lang="pt-BR" b="1">
                <a:solidFill>
                  <a:schemeClr val="bg1"/>
                </a:solidFill>
                <a:sym typeface="Wingdings" pitchFamily="2" charset="2"/>
              </a:rPr>
              <a:t> ou Panicum </a:t>
            </a:r>
            <a:r>
              <a:rPr lang="pt-BR" b="1" i="1">
                <a:solidFill>
                  <a:schemeClr val="bg1"/>
                </a:solidFill>
                <a:sym typeface="Wingdings" pitchFamily="2" charset="2"/>
              </a:rPr>
              <a:t>spp</a:t>
            </a:r>
            <a:r>
              <a:rPr lang="pt-BR" b="1">
                <a:solidFill>
                  <a:schemeClr val="bg1"/>
                </a:solidFill>
                <a:sym typeface="Wingdings" pitchFamily="2" charset="2"/>
              </a:rPr>
              <a:t>);</a:t>
            </a:r>
          </a:p>
        </p:txBody>
      </p:sp>
      <p:pic>
        <p:nvPicPr>
          <p:cNvPr id="798724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Text Box 2"/>
          <p:cNvSpPr txBox="1">
            <a:spLocks noChangeArrowheads="1"/>
          </p:cNvSpPr>
          <p:nvPr/>
        </p:nvSpPr>
        <p:spPr bwMode="auto">
          <a:xfrm>
            <a:off x="0" y="2854325"/>
            <a:ext cx="9144000" cy="20145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>
                <a:solidFill>
                  <a:srgbClr val="FF0000"/>
                </a:solidFill>
              </a:rPr>
              <a:t>ESTRATÉGIA PARA AS CONFIGURAÇÕES 1 A 8:</a:t>
            </a:r>
          </a:p>
          <a:p>
            <a:pPr>
              <a:spcBef>
                <a:spcPct val="50000"/>
              </a:spcBef>
            </a:pPr>
            <a:r>
              <a:rPr lang="pt-BR" b="1">
                <a:solidFill>
                  <a:schemeClr val="bg1"/>
                </a:solidFill>
              </a:rPr>
              <a:t>- </a:t>
            </a:r>
            <a:r>
              <a:rPr lang="pt-BR" b="1" i="1">
                <a:solidFill>
                  <a:schemeClr val="bg1"/>
                </a:solidFill>
                <a:sym typeface="Wingdings" pitchFamily="2" charset="2"/>
              </a:rPr>
              <a:t>Pecuária:</a:t>
            </a:r>
            <a:r>
              <a:rPr lang="pt-BR" b="1">
                <a:solidFill>
                  <a:schemeClr val="bg1"/>
                </a:solidFill>
                <a:sym typeface="Wingdings" pitchFamily="2" charset="2"/>
              </a:rPr>
              <a:t> corte / recria e engorda; cruzamento industrial da Rúbia galega x Nelore (F1) com venda direta para Carrefour (agregação de valor);</a:t>
            </a:r>
          </a:p>
        </p:txBody>
      </p:sp>
      <p:pic>
        <p:nvPicPr>
          <p:cNvPr id="799747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Text Box 2"/>
          <p:cNvSpPr txBox="1">
            <a:spLocks noChangeArrowheads="1"/>
          </p:cNvSpPr>
          <p:nvPr/>
        </p:nvSpPr>
        <p:spPr bwMode="auto">
          <a:xfrm>
            <a:off x="0" y="28575"/>
            <a:ext cx="9144000" cy="80803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b="1"/>
              <a:t>SILPF – Fazenda Gamada, Nova Canaã do Norte, MT</a:t>
            </a:r>
          </a:p>
          <a:p>
            <a:pPr>
              <a:spcBef>
                <a:spcPct val="50000"/>
              </a:spcBef>
            </a:pPr>
            <a:r>
              <a:rPr lang="pt-BR" sz="1800" b="1"/>
              <a:t>Trat. 9: Lavoura (150m) // E. uro-grandis (4 x 3)m + forrageira (150m) (15 ha)</a:t>
            </a:r>
            <a:endParaRPr lang="en-US" sz="1800" b="1"/>
          </a:p>
        </p:txBody>
      </p:sp>
      <p:pic>
        <p:nvPicPr>
          <p:cNvPr id="779268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9270" name="Line 6"/>
          <p:cNvSpPr>
            <a:spLocks noChangeShapeType="1"/>
          </p:cNvSpPr>
          <p:nvPr/>
        </p:nvSpPr>
        <p:spPr bwMode="auto">
          <a:xfrm flipV="1">
            <a:off x="2843213" y="2924175"/>
            <a:ext cx="5400675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779271" name="Text Box 7"/>
          <p:cNvSpPr txBox="1">
            <a:spLocks noChangeArrowheads="1"/>
          </p:cNvSpPr>
          <p:nvPr/>
        </p:nvSpPr>
        <p:spPr bwMode="auto">
          <a:xfrm>
            <a:off x="5722938" y="2997200"/>
            <a:ext cx="1081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150m</a:t>
            </a:r>
            <a:endParaRPr lang="pt-BR" sz="2000" b="1">
              <a:solidFill>
                <a:schemeClr val="bg1"/>
              </a:solidFill>
            </a:endParaRPr>
          </a:p>
        </p:txBody>
      </p:sp>
      <p:sp>
        <p:nvSpPr>
          <p:cNvPr id="779272" name="Line 8"/>
          <p:cNvSpPr>
            <a:spLocks noChangeShapeType="1"/>
          </p:cNvSpPr>
          <p:nvPr/>
        </p:nvSpPr>
        <p:spPr bwMode="auto">
          <a:xfrm>
            <a:off x="2195513" y="2997200"/>
            <a:ext cx="1584325" cy="360363"/>
          </a:xfrm>
          <a:prstGeom prst="line">
            <a:avLst/>
          </a:prstGeom>
          <a:noFill/>
          <a:ln w="76200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779273" name="Line 9"/>
          <p:cNvSpPr>
            <a:spLocks noChangeShapeType="1"/>
          </p:cNvSpPr>
          <p:nvPr/>
        </p:nvSpPr>
        <p:spPr bwMode="auto">
          <a:xfrm>
            <a:off x="6659563" y="2924175"/>
            <a:ext cx="2089150" cy="0"/>
          </a:xfrm>
          <a:prstGeom prst="line">
            <a:avLst/>
          </a:prstGeom>
          <a:noFill/>
          <a:ln w="76200" cap="rnd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565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5653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5654" name="Text Box 6"/>
          <p:cNvSpPr txBox="1">
            <a:spLocks noChangeArrowheads="1"/>
          </p:cNvSpPr>
          <p:nvPr/>
        </p:nvSpPr>
        <p:spPr bwMode="auto">
          <a:xfrm>
            <a:off x="0" y="28575"/>
            <a:ext cx="9144000" cy="80803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b="1"/>
              <a:t>Trat. 9: Lavoura (150m) // E. uro-grandis (4 x 3)m – 833 pts/ha + forrageira (150m)</a:t>
            </a:r>
          </a:p>
          <a:p>
            <a:pPr>
              <a:spcBef>
                <a:spcPct val="50000"/>
              </a:spcBef>
            </a:pPr>
            <a:r>
              <a:rPr lang="pt-BR" sz="1800" b="1"/>
              <a:t>Foto: out/2009.</a:t>
            </a:r>
            <a:endParaRPr lang="en-US" sz="1800" b="1"/>
          </a:p>
        </p:txBody>
      </p:sp>
      <p:sp>
        <p:nvSpPr>
          <p:cNvPr id="795655" name="Line 7"/>
          <p:cNvSpPr>
            <a:spLocks noChangeShapeType="1"/>
          </p:cNvSpPr>
          <p:nvPr/>
        </p:nvSpPr>
        <p:spPr bwMode="auto">
          <a:xfrm>
            <a:off x="6372225" y="2420938"/>
            <a:ext cx="2087563" cy="1006475"/>
          </a:xfrm>
          <a:prstGeom prst="line">
            <a:avLst/>
          </a:prstGeom>
          <a:noFill/>
          <a:ln w="57150">
            <a:solidFill>
              <a:schemeClr val="bg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795656" name="Line 8"/>
          <p:cNvSpPr>
            <a:spLocks noChangeShapeType="1"/>
          </p:cNvSpPr>
          <p:nvPr/>
        </p:nvSpPr>
        <p:spPr bwMode="auto">
          <a:xfrm flipH="1">
            <a:off x="0" y="3213100"/>
            <a:ext cx="7740650" cy="576263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795657" name="Text Box 9"/>
          <p:cNvSpPr txBox="1">
            <a:spLocks noChangeArrowheads="1"/>
          </p:cNvSpPr>
          <p:nvPr/>
        </p:nvSpPr>
        <p:spPr bwMode="auto">
          <a:xfrm rot="-252310">
            <a:off x="3132138" y="3644900"/>
            <a:ext cx="1081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150m</a:t>
            </a:r>
            <a:endParaRPr lang="pt-BR" sz="2000" b="1">
              <a:solidFill>
                <a:schemeClr val="bg1"/>
              </a:solidFill>
            </a:endParaRPr>
          </a:p>
        </p:txBody>
      </p:sp>
      <p:sp>
        <p:nvSpPr>
          <p:cNvPr id="795658" name="Line 10"/>
          <p:cNvSpPr>
            <a:spLocks noChangeShapeType="1"/>
          </p:cNvSpPr>
          <p:nvPr/>
        </p:nvSpPr>
        <p:spPr bwMode="auto">
          <a:xfrm flipV="1">
            <a:off x="7164388" y="2420938"/>
            <a:ext cx="1979612" cy="360362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795659" name="Text Box 11"/>
          <p:cNvSpPr txBox="1">
            <a:spLocks noChangeArrowheads="1"/>
          </p:cNvSpPr>
          <p:nvPr/>
        </p:nvSpPr>
        <p:spPr bwMode="auto">
          <a:xfrm rot="-747495">
            <a:off x="8099425" y="2492375"/>
            <a:ext cx="1081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150m</a:t>
            </a:r>
            <a:endParaRPr lang="pt-BR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Text Box 2"/>
          <p:cNvSpPr txBox="1">
            <a:spLocks noChangeArrowheads="1"/>
          </p:cNvSpPr>
          <p:nvPr/>
        </p:nvSpPr>
        <p:spPr bwMode="auto">
          <a:xfrm>
            <a:off x="0" y="28575"/>
            <a:ext cx="9144000" cy="80803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b="1"/>
              <a:t>SILPF – Fazenda Gamada, Nova Canaã do Norte, MT</a:t>
            </a:r>
          </a:p>
          <a:p>
            <a:pPr>
              <a:spcBef>
                <a:spcPct val="50000"/>
              </a:spcBef>
            </a:pPr>
            <a:r>
              <a:rPr lang="pt-BR" sz="1800" b="1"/>
              <a:t>Trat. 10: Lavoura (150m) // Varjão (4 x 3)m + forrageira (150m) (15 ha)</a:t>
            </a:r>
            <a:endParaRPr lang="en-US" sz="1800" b="1"/>
          </a:p>
        </p:txBody>
      </p:sp>
      <p:pic>
        <p:nvPicPr>
          <p:cNvPr id="780292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0293" name="Line 5"/>
          <p:cNvSpPr>
            <a:spLocks noChangeShapeType="1"/>
          </p:cNvSpPr>
          <p:nvPr/>
        </p:nvSpPr>
        <p:spPr bwMode="auto">
          <a:xfrm>
            <a:off x="3132138" y="2492375"/>
            <a:ext cx="2808287" cy="1081088"/>
          </a:xfrm>
          <a:prstGeom prst="line">
            <a:avLst/>
          </a:prstGeom>
          <a:noFill/>
          <a:ln w="57150" cap="rnd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780294" name="Line 6"/>
          <p:cNvSpPr>
            <a:spLocks noChangeShapeType="1"/>
          </p:cNvSpPr>
          <p:nvPr/>
        </p:nvSpPr>
        <p:spPr bwMode="auto">
          <a:xfrm flipH="1">
            <a:off x="0" y="2997200"/>
            <a:ext cx="4356100" cy="503238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780295" name="Line 7"/>
          <p:cNvSpPr>
            <a:spLocks noChangeShapeType="1"/>
          </p:cNvSpPr>
          <p:nvPr/>
        </p:nvSpPr>
        <p:spPr bwMode="auto">
          <a:xfrm flipV="1">
            <a:off x="4716463" y="2492375"/>
            <a:ext cx="4427537" cy="649288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780296" name="Text Box 8"/>
          <p:cNvSpPr txBox="1">
            <a:spLocks noChangeArrowheads="1"/>
          </p:cNvSpPr>
          <p:nvPr/>
        </p:nvSpPr>
        <p:spPr bwMode="auto">
          <a:xfrm rot="-662460">
            <a:off x="1331913" y="3357563"/>
            <a:ext cx="1081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150m</a:t>
            </a:r>
            <a:endParaRPr lang="pt-BR" sz="2000" b="1">
              <a:solidFill>
                <a:schemeClr val="bg1"/>
              </a:solidFill>
            </a:endParaRPr>
          </a:p>
        </p:txBody>
      </p:sp>
      <p:sp>
        <p:nvSpPr>
          <p:cNvPr id="780297" name="Text Box 9"/>
          <p:cNvSpPr txBox="1">
            <a:spLocks noChangeArrowheads="1"/>
          </p:cNvSpPr>
          <p:nvPr/>
        </p:nvSpPr>
        <p:spPr bwMode="auto">
          <a:xfrm rot="-526553">
            <a:off x="7235825" y="2744788"/>
            <a:ext cx="1081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150m</a:t>
            </a:r>
            <a:endParaRPr lang="pt-BR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9" name="Rectangle 5"/>
          <p:cNvSpPr>
            <a:spLocks noChangeArrowheads="1"/>
          </p:cNvSpPr>
          <p:nvPr/>
        </p:nvSpPr>
        <p:spPr bwMode="auto">
          <a:xfrm>
            <a:off x="0" y="6367463"/>
            <a:ext cx="9144000" cy="5175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pt-BR" sz="1400" b="1">
                <a:hlinkClick r:id="rId3"/>
              </a:rPr>
              <a:t>http://www.washingtonpost.com/wp-dyn/content/article/2010/02/08/AR2010020800005.html</a:t>
            </a:r>
            <a:endParaRPr lang="pt-BR" sz="1400" b="1"/>
          </a:p>
          <a:p>
            <a:r>
              <a:rPr lang="pt-BR" sz="1400" b="1">
                <a:hlinkClick r:id="rId4"/>
              </a:rPr>
              <a:t>http://news.google.com/news/search?pz=1&amp;cf=all&amp;ned=us&amp;hl=en&amp;q="flavio+wruck"&amp;cf=all&amp;scoring=d</a:t>
            </a:r>
            <a:endParaRPr lang="pt-BR" sz="1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6677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6678" name="Text Box 6"/>
          <p:cNvSpPr txBox="1">
            <a:spLocks noChangeArrowheads="1"/>
          </p:cNvSpPr>
          <p:nvPr/>
        </p:nvSpPr>
        <p:spPr bwMode="auto">
          <a:xfrm>
            <a:off x="-34925" y="0"/>
            <a:ext cx="9144000" cy="80803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b="1"/>
              <a:t>Trat. 10: Lavoura (150m) // Varjão (4 x 3)m – 833 pts/ha + forrageira (150m)</a:t>
            </a:r>
          </a:p>
          <a:p>
            <a:pPr>
              <a:spcBef>
                <a:spcPct val="50000"/>
              </a:spcBef>
            </a:pPr>
            <a:r>
              <a:rPr lang="pt-BR" sz="1800" b="1"/>
              <a:t>Foto: out/2009.</a:t>
            </a:r>
            <a:endParaRPr lang="en-US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5" name="Text Box 7"/>
          <p:cNvSpPr txBox="1">
            <a:spLocks noChangeArrowheads="1"/>
          </p:cNvSpPr>
          <p:nvPr/>
        </p:nvSpPr>
        <p:spPr bwMode="auto">
          <a:xfrm>
            <a:off x="-34925" y="692150"/>
            <a:ext cx="9144000" cy="5005388"/>
          </a:xfrm>
          <a:prstGeom prst="rect">
            <a:avLst/>
          </a:prstGeom>
          <a:solidFill>
            <a:srgbClr val="008000">
              <a:alpha val="50999"/>
            </a:srgbClr>
          </a:solidFill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b="1">
                <a:solidFill>
                  <a:srgbClr val="FF0000"/>
                </a:solidFill>
              </a:rPr>
              <a:t>ESTRATÉGIA PARA AS CONFIGURAÇÕES 9 e 10:</a:t>
            </a:r>
          </a:p>
          <a:p>
            <a:pPr algn="just">
              <a:spcBef>
                <a:spcPct val="50000"/>
              </a:spcBef>
            </a:pPr>
            <a:r>
              <a:rPr lang="pt-BR" b="1">
                <a:solidFill>
                  <a:schemeClr val="bg1"/>
                </a:solidFill>
              </a:rPr>
              <a:t>- Faixa da floresta: solteira nos 2 anos iniciais </a:t>
            </a:r>
            <a:r>
              <a:rPr lang="pt-BR" b="1">
                <a:solidFill>
                  <a:schemeClr val="bg1"/>
                </a:solidFill>
                <a:sym typeface="Wingdings" pitchFamily="2" charset="2"/>
              </a:rPr>
              <a:t> (pecuária/braquiária + floresta)</a:t>
            </a:r>
            <a:r>
              <a:rPr lang="pt-BR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pt-BR" b="1">
                <a:solidFill>
                  <a:schemeClr val="bg1"/>
                </a:solidFill>
                <a:sym typeface="Wingdings" pitchFamily="2" charset="2"/>
              </a:rPr>
              <a:t>após 3</a:t>
            </a:r>
            <a:r>
              <a:rPr lang="pt-BR" b="1" baseline="30000">
                <a:solidFill>
                  <a:schemeClr val="bg1"/>
                </a:solidFill>
                <a:sym typeface="Wingdings" pitchFamily="2" charset="2"/>
              </a:rPr>
              <a:t>o</a:t>
            </a:r>
            <a:r>
              <a:rPr lang="pt-BR" b="1">
                <a:solidFill>
                  <a:schemeClr val="bg1"/>
                </a:solidFill>
                <a:sym typeface="Wingdings" pitchFamily="2" charset="2"/>
              </a:rPr>
              <a:t> ano;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pt-BR" b="1">
                <a:solidFill>
                  <a:schemeClr val="bg1"/>
                </a:solidFill>
                <a:sym typeface="Wingdings" pitchFamily="2" charset="2"/>
              </a:rPr>
              <a:t>Faixa da Lavoura: 1º ano = arroz + </a:t>
            </a:r>
            <a:r>
              <a:rPr lang="pt-BR" b="1" i="1">
                <a:solidFill>
                  <a:schemeClr val="bg1"/>
                </a:solidFill>
                <a:sym typeface="Wingdings" pitchFamily="2" charset="2"/>
              </a:rPr>
              <a:t>B. brizantha </a:t>
            </a:r>
            <a:r>
              <a:rPr lang="pt-BR" b="1">
                <a:solidFill>
                  <a:schemeClr val="bg1"/>
                </a:solidFill>
                <a:sym typeface="Wingdings" pitchFamily="2" charset="2"/>
              </a:rPr>
              <a:t>cv marandu (rebrote); 2º ano = soja precoce + arroz precoce (feijão-safrinha); 3º ano em diante =</a:t>
            </a:r>
            <a:r>
              <a:rPr lang="pt-BR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pt-BR" b="1">
                <a:solidFill>
                  <a:schemeClr val="bg1"/>
                </a:solidFill>
                <a:sym typeface="Wingdings" pitchFamily="2" charset="2"/>
              </a:rPr>
              <a:t>soja precoce + granífera (milho / milheto / sorgo / arroz) com forrageira (</a:t>
            </a:r>
            <a:r>
              <a:rPr lang="pt-BR" b="1" i="1">
                <a:solidFill>
                  <a:schemeClr val="bg1"/>
                </a:solidFill>
                <a:sym typeface="Wingdings" pitchFamily="2" charset="2"/>
              </a:rPr>
              <a:t>Brachiaria ruziziensis);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en-US" b="1">
                <a:solidFill>
                  <a:schemeClr val="bg1"/>
                </a:solidFill>
                <a:sym typeface="Wingdings" pitchFamily="2" charset="2"/>
              </a:rPr>
              <a:t>Manejo do rebanho: período chuvoso (floresta)  seco (floresta e consórcio de safrinha);</a:t>
            </a:r>
            <a:endParaRPr lang="pt-BR" b="1">
              <a:solidFill>
                <a:schemeClr val="bg1"/>
              </a:solidFill>
              <a:sym typeface="Wingdings" pitchFamily="2" charset="2"/>
            </a:endParaRPr>
          </a:p>
        </p:txBody>
      </p:sp>
      <p:pic>
        <p:nvPicPr>
          <p:cNvPr id="800776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94000"/>
            <a:ext cx="8229600" cy="1714500"/>
          </a:xfrm>
        </p:spPr>
        <p:txBody>
          <a:bodyPr/>
          <a:lstStyle/>
          <a:p>
            <a:r>
              <a:rPr lang="pt-BR" sz="3600">
                <a:solidFill>
                  <a:schemeClr val="bg1"/>
                </a:solidFill>
                <a:latin typeface="Arial Black" pitchFamily="34" charset="0"/>
              </a:rPr>
              <a:t>RESULTADOS TÉCNICO E ECONÔMICO DO 1</a:t>
            </a:r>
            <a:r>
              <a:rPr lang="pt-BR" sz="3600" baseline="30000">
                <a:solidFill>
                  <a:schemeClr val="bg1"/>
                </a:solidFill>
                <a:latin typeface="Arial Black" pitchFamily="34" charset="0"/>
              </a:rPr>
              <a:t>O</a:t>
            </a:r>
            <a:r>
              <a:rPr lang="pt-BR" sz="3600">
                <a:solidFill>
                  <a:schemeClr val="bg1"/>
                </a:solidFill>
                <a:latin typeface="Arial Black" pitchFamily="34" charset="0"/>
              </a:rPr>
              <a:t> ANO AGRÍCOLA (2009-10):</a:t>
            </a:r>
          </a:p>
        </p:txBody>
      </p:sp>
      <p:pic>
        <p:nvPicPr>
          <p:cNvPr id="661507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Text Box 2"/>
          <p:cNvSpPr txBox="1">
            <a:spLocks noChangeArrowheads="1"/>
          </p:cNvSpPr>
          <p:nvPr/>
        </p:nvSpPr>
        <p:spPr bwMode="auto">
          <a:xfrm>
            <a:off x="539750" y="692150"/>
            <a:ext cx="7993063" cy="55721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>
                <a:solidFill>
                  <a:schemeClr val="bg1"/>
                </a:solidFill>
                <a:latin typeface="Arial Black" pitchFamily="34" charset="0"/>
              </a:rPr>
              <a:t>BRS MONARCA, NO SPD, COM 50 DAE</a:t>
            </a:r>
            <a:endParaRPr lang="en-US" b="1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713732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Text Box 2"/>
          <p:cNvSpPr txBox="1">
            <a:spLocks noChangeArrowheads="1"/>
          </p:cNvSpPr>
          <p:nvPr/>
        </p:nvSpPr>
        <p:spPr bwMode="auto">
          <a:xfrm>
            <a:off x="647700" y="115888"/>
            <a:ext cx="7812088" cy="55721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>
                <a:solidFill>
                  <a:srgbClr val="008000"/>
                </a:solidFill>
                <a:latin typeface="Arial Black" pitchFamily="34" charset="0"/>
              </a:rPr>
              <a:t>BRS MONARCA, NO SPD, COM 50 DAE</a:t>
            </a:r>
            <a:endParaRPr lang="en-US" b="1">
              <a:solidFill>
                <a:srgbClr val="008000"/>
              </a:solidFill>
              <a:latin typeface="Arial Black" pitchFamily="34" charset="0"/>
            </a:endParaRPr>
          </a:p>
        </p:txBody>
      </p:sp>
      <p:pic>
        <p:nvPicPr>
          <p:cNvPr id="739332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714500"/>
          </a:xfrm>
          <a:noFill/>
          <a:ln/>
        </p:spPr>
        <p:txBody>
          <a:bodyPr/>
          <a:lstStyle/>
          <a:p>
            <a:r>
              <a:rPr lang="pt-BR" b="1"/>
              <a:t>Problemas com a colheita??</a:t>
            </a:r>
            <a:br>
              <a:rPr lang="pt-BR" b="1"/>
            </a:br>
            <a:r>
              <a:rPr lang="pt-BR" b="1"/>
              <a:t>Nenhum!!</a:t>
            </a:r>
          </a:p>
        </p:txBody>
      </p:sp>
      <p:pic>
        <p:nvPicPr>
          <p:cNvPr id="662531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916113"/>
            <a:ext cx="8229600" cy="3457575"/>
          </a:xfrm>
        </p:spPr>
        <p:txBody>
          <a:bodyPr/>
          <a:lstStyle/>
          <a:p>
            <a:r>
              <a:rPr lang="pt-BR" sz="3200">
                <a:latin typeface="Arial Black" pitchFamily="34" charset="0"/>
              </a:rPr>
              <a:t>BRS MONARCA</a:t>
            </a:r>
            <a:br>
              <a:rPr lang="pt-BR" sz="3200">
                <a:latin typeface="Arial Black" pitchFamily="34" charset="0"/>
              </a:rPr>
            </a:br>
            <a:r>
              <a:rPr lang="pt-BR" sz="3200">
                <a:latin typeface="Arial Black" pitchFamily="34" charset="0"/>
              </a:rPr>
              <a:t>Produtividade: 60 scs/ha</a:t>
            </a:r>
            <a:br>
              <a:rPr lang="pt-BR" sz="3200">
                <a:latin typeface="Arial Black" pitchFamily="34" charset="0"/>
              </a:rPr>
            </a:br>
            <a:r>
              <a:rPr lang="pt-BR" sz="3200">
                <a:latin typeface="Arial Black" pitchFamily="34" charset="0"/>
              </a:rPr>
              <a:t>Inteiros: 61%</a:t>
            </a:r>
            <a:br>
              <a:rPr lang="pt-BR" sz="3200">
                <a:latin typeface="Arial Black" pitchFamily="34" charset="0"/>
              </a:rPr>
            </a:br>
            <a:r>
              <a:rPr lang="pt-BR" sz="3200">
                <a:latin typeface="Arial Black" pitchFamily="34" charset="0"/>
              </a:rPr>
              <a:t>Engenho: 72%</a:t>
            </a:r>
            <a:br>
              <a:rPr lang="pt-BR" sz="3200">
                <a:latin typeface="Arial Black" pitchFamily="34" charset="0"/>
              </a:rPr>
            </a:br>
            <a:r>
              <a:rPr lang="pt-BR" sz="3200">
                <a:latin typeface="Arial Black" pitchFamily="34" charset="0"/>
              </a:rPr>
              <a:t>Receita: R$ 2.040,00 (R$ 34,00/sc)</a:t>
            </a:r>
            <a:br>
              <a:rPr lang="pt-BR" sz="3200">
                <a:latin typeface="Arial Black" pitchFamily="34" charset="0"/>
              </a:rPr>
            </a:br>
            <a:r>
              <a:rPr lang="pt-BR" sz="3200">
                <a:latin typeface="Arial Black" pitchFamily="34" charset="0"/>
              </a:rPr>
              <a:t/>
            </a:r>
            <a:br>
              <a:rPr lang="pt-BR" sz="3200">
                <a:latin typeface="Arial Black" pitchFamily="34" charset="0"/>
              </a:rPr>
            </a:br>
            <a:r>
              <a:rPr lang="pt-BR" sz="3200">
                <a:latin typeface="Arial Black" pitchFamily="34" charset="0"/>
              </a:rPr>
              <a:t>Obs.: área útil de lavoura</a:t>
            </a:r>
          </a:p>
        </p:txBody>
      </p:sp>
      <p:sp>
        <p:nvSpPr>
          <p:cNvPr id="663555" name="Rectangle 3"/>
          <p:cNvSpPr>
            <a:spLocks noChangeArrowheads="1"/>
          </p:cNvSpPr>
          <p:nvPr/>
        </p:nvSpPr>
        <p:spPr bwMode="auto">
          <a:xfrm>
            <a:off x="457200" y="44450"/>
            <a:ext cx="8229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4400" b="1">
                <a:solidFill>
                  <a:schemeClr val="tx2"/>
                </a:solidFill>
              </a:rPr>
              <a:t>Problemas com a produtividade do arroz??</a:t>
            </a:r>
          </a:p>
        </p:txBody>
      </p:sp>
      <p:pic>
        <p:nvPicPr>
          <p:cNvPr id="663556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2946" name="Picture 2"/>
          <p:cNvPicPr>
            <a:picLocks noChangeAspect="1" noChangeArrowheads="1"/>
          </p:cNvPicPr>
          <p:nvPr>
            <p:ph type="ctr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2130425"/>
            <a:ext cx="8424863" cy="3101975"/>
          </a:xfrm>
          <a:noFill/>
          <a:ln/>
        </p:spPr>
      </p:pic>
      <p:sp>
        <p:nvSpPr>
          <p:cNvPr id="722948" name="Text Box 4"/>
          <p:cNvSpPr txBox="1">
            <a:spLocks noChangeArrowheads="1"/>
          </p:cNvSpPr>
          <p:nvPr/>
        </p:nvSpPr>
        <p:spPr bwMode="auto">
          <a:xfrm>
            <a:off x="4067175" y="5373688"/>
            <a:ext cx="4752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1400" b="1"/>
              <a:t>Wruck &amp; Cobucci, 2009. (Dados não publicados)</a:t>
            </a:r>
            <a:endParaRPr lang="en-US" sz="1400" b="1"/>
          </a:p>
        </p:txBody>
      </p:sp>
      <p:pic>
        <p:nvPicPr>
          <p:cNvPr id="722950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2951" name="Rectangle 7"/>
          <p:cNvSpPr>
            <a:spLocks noChangeArrowheads="1"/>
          </p:cNvSpPr>
          <p:nvPr/>
        </p:nvSpPr>
        <p:spPr bwMode="auto">
          <a:xfrm>
            <a:off x="250825" y="1166813"/>
            <a:ext cx="86407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/>
            <a:r>
              <a:rPr lang="pt-BR" sz="2400"/>
              <a:t>Custo da implantação do eucalipto dentro do SILPF, no ano agrícola 2008-09. Nova Canaã do Norte - MT, 2009.</a:t>
            </a:r>
          </a:p>
        </p:txBody>
      </p:sp>
      <p:sp>
        <p:nvSpPr>
          <p:cNvPr id="722952" name="CaixaDeTexto 1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pt-BR" sz="800">
              <a:cs typeface="Arial" pitchFamily="34" charset="0"/>
            </a:endParaRPr>
          </a:p>
          <a:p>
            <a:pPr algn="ctr" eaLnBrk="0" hangingPunct="0"/>
            <a:r>
              <a:rPr lang="pt-BR" sz="3200">
                <a:cs typeface="Arial" pitchFamily="34" charset="0"/>
              </a:rPr>
              <a:t>Resultados – Econômicos 2008-09</a:t>
            </a:r>
          </a:p>
          <a:p>
            <a:pPr algn="ctr" eaLnBrk="0" hangingPunct="0"/>
            <a:endParaRPr lang="pt-BR" sz="40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4994" name="Picture 2"/>
          <p:cNvPicPr>
            <a:picLocks noChangeAspect="1" noChangeArrowheads="1"/>
          </p:cNvPicPr>
          <p:nvPr>
            <p:ph type="ctr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1484313"/>
            <a:ext cx="8497887" cy="3767137"/>
          </a:xfrm>
          <a:noFill/>
          <a:ln/>
        </p:spPr>
      </p:pic>
      <p:sp>
        <p:nvSpPr>
          <p:cNvPr id="724998" name="Text Box 6"/>
          <p:cNvSpPr txBox="1">
            <a:spLocks noChangeArrowheads="1"/>
          </p:cNvSpPr>
          <p:nvPr/>
        </p:nvSpPr>
        <p:spPr bwMode="auto">
          <a:xfrm>
            <a:off x="323850" y="5805488"/>
            <a:ext cx="4752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b="1"/>
              <a:t>Wruck &amp; Cobucci, 2009. (Dados não publicados)</a:t>
            </a:r>
            <a:endParaRPr lang="en-US" sz="1400" b="1"/>
          </a:p>
        </p:txBody>
      </p:sp>
      <p:pic>
        <p:nvPicPr>
          <p:cNvPr id="725000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5001" name="Rectangle 9"/>
          <p:cNvSpPr>
            <a:spLocks noChangeArrowheads="1"/>
          </p:cNvSpPr>
          <p:nvPr/>
        </p:nvSpPr>
        <p:spPr bwMode="auto">
          <a:xfrm>
            <a:off x="250825" y="765175"/>
            <a:ext cx="86407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/>
            <a:r>
              <a:rPr lang="pt-BR" sz="2400"/>
              <a:t>Custo da implantação do eucalipto dentro do SILPF, no ano agrícola 2008-09. Nova Canaã do Norte - MT, 2009.</a:t>
            </a:r>
          </a:p>
        </p:txBody>
      </p:sp>
      <p:sp>
        <p:nvSpPr>
          <p:cNvPr id="725003" name="Text Box 11"/>
          <p:cNvSpPr txBox="1">
            <a:spLocks noChangeArrowheads="1"/>
          </p:cNvSpPr>
          <p:nvPr/>
        </p:nvSpPr>
        <p:spPr bwMode="auto">
          <a:xfrm>
            <a:off x="4211638" y="5373688"/>
            <a:ext cx="4752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1400" b="1"/>
              <a:t>Wruck &amp; Cobucci, 2009. (Dados não publicados)</a:t>
            </a:r>
            <a:endParaRPr lang="en-US" sz="1400" b="1"/>
          </a:p>
        </p:txBody>
      </p:sp>
      <p:sp>
        <p:nvSpPr>
          <p:cNvPr id="725004" name="CaixaDeTexto 1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pt-BR" sz="800">
              <a:cs typeface="Arial" pitchFamily="34" charset="0"/>
            </a:endParaRPr>
          </a:p>
          <a:p>
            <a:pPr algn="ctr" eaLnBrk="0" hangingPunct="0"/>
            <a:r>
              <a:rPr lang="pt-BR" sz="3200">
                <a:cs typeface="Arial" pitchFamily="34" charset="0"/>
              </a:rPr>
              <a:t>Resultados – Econômicos 2008-09</a:t>
            </a:r>
          </a:p>
          <a:p>
            <a:pPr algn="ctr" eaLnBrk="0" hangingPunct="0"/>
            <a:endParaRPr lang="pt-BR" sz="40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42" name="Picture 2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1412875"/>
            <a:ext cx="8229600" cy="3986213"/>
          </a:xfrm>
          <a:noFill/>
          <a:ln/>
        </p:spPr>
      </p:pic>
      <p:sp>
        <p:nvSpPr>
          <p:cNvPr id="727046" name="Text Box 6"/>
          <p:cNvSpPr txBox="1">
            <a:spLocks noChangeArrowheads="1"/>
          </p:cNvSpPr>
          <p:nvPr/>
        </p:nvSpPr>
        <p:spPr bwMode="auto">
          <a:xfrm>
            <a:off x="3995738" y="5356225"/>
            <a:ext cx="4752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1400" b="1"/>
              <a:t>Wruck &amp; Cobucci, 2009. (Dados não publicados)</a:t>
            </a:r>
            <a:endParaRPr lang="en-US" sz="1400" b="1"/>
          </a:p>
        </p:txBody>
      </p:sp>
      <p:sp>
        <p:nvSpPr>
          <p:cNvPr id="727048" name="Rectangle 8"/>
          <p:cNvSpPr>
            <a:spLocks noChangeArrowheads="1"/>
          </p:cNvSpPr>
          <p:nvPr/>
        </p:nvSpPr>
        <p:spPr bwMode="auto">
          <a:xfrm>
            <a:off x="250825" y="692150"/>
            <a:ext cx="86407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/>
            <a:r>
              <a:rPr lang="pt-BR" sz="2400"/>
              <a:t>Custo da lavoura de arroz dentro do SILPF, no ano agrícola 2008-09. Nova Canaã do Norte - MT, 2009.</a:t>
            </a:r>
          </a:p>
        </p:txBody>
      </p:sp>
      <p:pic>
        <p:nvPicPr>
          <p:cNvPr id="727050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51" name="CaixaDeTexto 1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pt-BR" sz="800">
              <a:cs typeface="Arial" pitchFamily="34" charset="0"/>
            </a:endParaRPr>
          </a:p>
          <a:p>
            <a:pPr algn="ctr" eaLnBrk="0" hangingPunct="0"/>
            <a:r>
              <a:rPr lang="pt-BR" sz="3200">
                <a:cs typeface="Arial" pitchFamily="34" charset="0"/>
              </a:rPr>
              <a:t>Resultados – Econômicos 2008-09</a:t>
            </a:r>
          </a:p>
          <a:p>
            <a:pPr algn="ctr" eaLnBrk="0" hangingPunct="0"/>
            <a:endParaRPr lang="pt-BR" sz="40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2000250" y="115888"/>
            <a:ext cx="7143750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pt-BR" sz="4000">
                <a:latin typeface="Myriad Pro"/>
              </a:rPr>
              <a:t>URT iLPF – NOVA CANAÃ DO NORTE (MT)</a:t>
            </a:r>
          </a:p>
        </p:txBody>
      </p:sp>
      <p:sp>
        <p:nvSpPr>
          <p:cNvPr id="830468" name="Rectangle 4"/>
          <p:cNvSpPr>
            <a:spLocks noChangeArrowheads="1"/>
          </p:cNvSpPr>
          <p:nvPr/>
        </p:nvSpPr>
        <p:spPr bwMode="auto">
          <a:xfrm>
            <a:off x="0" y="1412875"/>
            <a:ext cx="91440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000" b="1">
                <a:latin typeface="Calibri" pitchFamily="34" charset="0"/>
              </a:rPr>
              <a:t>PROJETOS VINCULADOS:</a:t>
            </a:r>
            <a:endParaRPr lang="pt-BR" sz="2000">
              <a:latin typeface="Calibri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000">
                <a:latin typeface="Calibri" pitchFamily="34" charset="0"/>
              </a:rPr>
              <a:t>Transferência de Tecnologias para Integração Lavoura-Pecuária-Floresta - iLPF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000">
                <a:latin typeface="Calibri" pitchFamily="34" charset="0"/>
              </a:rPr>
              <a:t>Integração Lavoura-Pecuária: Uma proposta de produção sustentável para a Região do Cerrado e áreas de influência – PRODESILP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pt-BR" sz="2000" b="1">
              <a:latin typeface="Calibri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000" b="1">
                <a:latin typeface="Calibri" pitchFamily="34" charset="0"/>
              </a:rPr>
              <a:t>GRUPO GESTOR TÉCNICO:</a:t>
            </a:r>
            <a:endParaRPr lang="pt-BR" sz="2000">
              <a:latin typeface="Calibri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000">
                <a:latin typeface="Calibri" pitchFamily="34" charset="0"/>
              </a:rPr>
              <a:t>Flávio Jesus Wruck, Eng. Agrônomo, M. Sci – Pesquisador EMBRAPA ARROZ E FEIJÃO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000">
                <a:latin typeface="Calibri" pitchFamily="34" charset="0"/>
              </a:rPr>
              <a:t>Tarcísio Cobucci, Eng. Agrônomo, D. Sci – Pesquisador EMBRAPA ARROZ E FEIJÃO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000">
                <a:latin typeface="Calibri" pitchFamily="34" charset="0"/>
              </a:rPr>
              <a:t>Anderson Lange, Eng. Agrônomo, D. Sci – Professor UFMT / Campus de Sinop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000">
                <a:latin typeface="Calibri" pitchFamily="34" charset="0"/>
              </a:rPr>
              <a:t>Rubens Marques Rondon Neto, Eng. Florestal, D. Sci – Professor UNEMAT / Campus de Alta Floresta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000">
                <a:latin typeface="Calibri" pitchFamily="34" charset="0"/>
              </a:rPr>
              <a:t>Ostenildo Campos, Eng. Florestal, D. Sci – Professor UNEMAT / Campus de Alta Floresta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000">
                <a:latin typeface="Calibri" pitchFamily="34" charset="0"/>
              </a:rPr>
              <a:t>Eduardo Massashi Kuranishi, Eng. Agrônomo – Consultor e Proprietário da PLANTE BEM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000">
                <a:latin typeface="Calibri" pitchFamily="34" charset="0"/>
              </a:rPr>
              <a:t>Daniel Wolf, Adm. de Empresas – Gerente e Proprietário da FAZENDA GAMADA</a:t>
            </a:r>
            <a:endParaRPr lang="en-US" sz="2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090" name="Picture 2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959100" y="1125538"/>
            <a:ext cx="6149975" cy="4525962"/>
          </a:xfrm>
          <a:noFill/>
          <a:ln/>
        </p:spPr>
      </p:pic>
      <p:sp>
        <p:nvSpPr>
          <p:cNvPr id="729096" name="Rectangle 8"/>
          <p:cNvSpPr>
            <a:spLocks noChangeArrowheads="1"/>
          </p:cNvSpPr>
          <p:nvPr/>
        </p:nvSpPr>
        <p:spPr bwMode="auto">
          <a:xfrm>
            <a:off x="107950" y="711200"/>
            <a:ext cx="86407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/>
            <a:r>
              <a:rPr lang="pt-BR" sz="2000"/>
              <a:t>Custo da lavoura de arroz dentro do SILPF, no ano agrícola 2008-09. Nova Canaã do Norte - MT, 2009.</a:t>
            </a:r>
          </a:p>
        </p:txBody>
      </p:sp>
      <p:sp>
        <p:nvSpPr>
          <p:cNvPr id="729098" name="Text Box 10"/>
          <p:cNvSpPr txBox="1">
            <a:spLocks noChangeArrowheads="1"/>
          </p:cNvSpPr>
          <p:nvPr/>
        </p:nvSpPr>
        <p:spPr bwMode="auto">
          <a:xfrm>
            <a:off x="468313" y="5110163"/>
            <a:ext cx="21971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1400" b="1"/>
              <a:t>Wruck &amp; Cobucci, 2009. </a:t>
            </a:r>
          </a:p>
          <a:p>
            <a:pPr algn="r">
              <a:spcBef>
                <a:spcPct val="50000"/>
              </a:spcBef>
            </a:pPr>
            <a:r>
              <a:rPr lang="pt-BR" sz="1400" b="1"/>
              <a:t>(Dados não publicados)</a:t>
            </a:r>
            <a:endParaRPr lang="en-US" sz="1400" b="1"/>
          </a:p>
        </p:txBody>
      </p:sp>
      <p:pic>
        <p:nvPicPr>
          <p:cNvPr id="729100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9101" name="CaixaDeTexto 1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pt-BR" sz="800">
              <a:cs typeface="Arial" pitchFamily="34" charset="0"/>
            </a:endParaRPr>
          </a:p>
          <a:p>
            <a:pPr algn="ctr" eaLnBrk="0" hangingPunct="0"/>
            <a:r>
              <a:rPr lang="pt-BR" sz="3200">
                <a:cs typeface="Arial" pitchFamily="34" charset="0"/>
              </a:rPr>
              <a:t>Resultados – Econômicos 2008-09</a:t>
            </a:r>
          </a:p>
          <a:p>
            <a:pPr algn="ctr" eaLnBrk="0" hangingPunct="0"/>
            <a:endParaRPr lang="pt-BR" sz="40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1138" name="Picture 2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58813" y="2862263"/>
            <a:ext cx="7824787" cy="2000250"/>
          </a:xfrm>
          <a:noFill/>
          <a:ln/>
        </p:spPr>
      </p:pic>
      <p:sp>
        <p:nvSpPr>
          <p:cNvPr id="731142" name="Text Box 6"/>
          <p:cNvSpPr txBox="1">
            <a:spLocks noChangeArrowheads="1"/>
          </p:cNvSpPr>
          <p:nvPr/>
        </p:nvSpPr>
        <p:spPr bwMode="auto">
          <a:xfrm>
            <a:off x="4211638" y="5013325"/>
            <a:ext cx="4319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1400" b="1"/>
              <a:t>Wruck &amp; Cobucci, 2009. (Dados não publicados)</a:t>
            </a:r>
            <a:endParaRPr lang="en-US" sz="1400" b="1"/>
          </a:p>
        </p:txBody>
      </p:sp>
      <p:pic>
        <p:nvPicPr>
          <p:cNvPr id="731144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1145" name="Rectangle 9"/>
          <p:cNvSpPr>
            <a:spLocks noChangeArrowheads="1"/>
          </p:cNvSpPr>
          <p:nvPr/>
        </p:nvSpPr>
        <p:spPr bwMode="auto">
          <a:xfrm>
            <a:off x="250825" y="1166813"/>
            <a:ext cx="86407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/>
            <a:r>
              <a:rPr lang="pt-BR" sz="2400"/>
              <a:t>Custo da lavoura de arroz dentro do SILPF, no ano agrícola 2008-09. Nova Canaã do Norte - MT, 2009.</a:t>
            </a:r>
          </a:p>
        </p:txBody>
      </p:sp>
      <p:sp>
        <p:nvSpPr>
          <p:cNvPr id="731147" name="CaixaDeTexto 1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pt-BR" sz="800">
              <a:cs typeface="Arial" pitchFamily="34" charset="0"/>
            </a:endParaRPr>
          </a:p>
          <a:p>
            <a:pPr algn="ctr" eaLnBrk="0" hangingPunct="0"/>
            <a:r>
              <a:rPr lang="pt-BR" sz="3200">
                <a:cs typeface="Arial" pitchFamily="34" charset="0"/>
              </a:rPr>
              <a:t>Resultados – Econômicos 2008-09</a:t>
            </a:r>
          </a:p>
          <a:p>
            <a:pPr algn="ctr" eaLnBrk="0" hangingPunct="0"/>
            <a:endParaRPr lang="pt-BR" sz="40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Line 2"/>
          <p:cNvSpPr>
            <a:spLocks noChangeShapeType="1"/>
          </p:cNvSpPr>
          <p:nvPr/>
        </p:nvSpPr>
        <p:spPr bwMode="auto">
          <a:xfrm flipV="1">
            <a:off x="3059113" y="2781300"/>
            <a:ext cx="433387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718851" name="Line 3"/>
          <p:cNvSpPr>
            <a:spLocks noChangeShapeType="1"/>
          </p:cNvSpPr>
          <p:nvPr/>
        </p:nvSpPr>
        <p:spPr bwMode="auto">
          <a:xfrm flipV="1">
            <a:off x="2987675" y="3141663"/>
            <a:ext cx="43180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grpSp>
        <p:nvGrpSpPr>
          <p:cNvPr id="718852" name="Group 4"/>
          <p:cNvGrpSpPr>
            <a:grpSpLocks/>
          </p:cNvGrpSpPr>
          <p:nvPr/>
        </p:nvGrpSpPr>
        <p:grpSpPr bwMode="auto">
          <a:xfrm>
            <a:off x="2959100" y="3500438"/>
            <a:ext cx="576263" cy="1152525"/>
            <a:chOff x="1864" y="2205"/>
            <a:chExt cx="363" cy="726"/>
          </a:xfrm>
        </p:grpSpPr>
        <p:sp>
          <p:nvSpPr>
            <p:cNvPr id="718853" name="Line 5"/>
            <p:cNvSpPr>
              <a:spLocks noChangeShapeType="1"/>
            </p:cNvSpPr>
            <p:nvPr/>
          </p:nvSpPr>
          <p:spPr bwMode="auto">
            <a:xfrm>
              <a:off x="1864" y="2205"/>
              <a:ext cx="363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718854" name="Line 6"/>
            <p:cNvSpPr>
              <a:spLocks noChangeShapeType="1"/>
            </p:cNvSpPr>
            <p:nvPr/>
          </p:nvSpPr>
          <p:spPr bwMode="auto">
            <a:xfrm flipV="1">
              <a:off x="1909" y="2568"/>
              <a:ext cx="182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718855" name="Line 7"/>
            <p:cNvSpPr>
              <a:spLocks noChangeShapeType="1"/>
            </p:cNvSpPr>
            <p:nvPr/>
          </p:nvSpPr>
          <p:spPr bwMode="auto">
            <a:xfrm>
              <a:off x="1864" y="2795"/>
              <a:ext cx="227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18856" name="Text Box 8"/>
          <p:cNvSpPr txBox="1">
            <a:spLocks noChangeArrowheads="1"/>
          </p:cNvSpPr>
          <p:nvPr/>
        </p:nvSpPr>
        <p:spPr bwMode="auto">
          <a:xfrm>
            <a:off x="3203575" y="5084763"/>
            <a:ext cx="5832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1800"/>
              <a:t>Fonte: Sis-Eucalipto / Embrapa Floresta Oliveira (2009)</a:t>
            </a:r>
            <a:endParaRPr lang="en-US" sz="1800"/>
          </a:p>
        </p:txBody>
      </p:sp>
      <p:grpSp>
        <p:nvGrpSpPr>
          <p:cNvPr id="718861" name="Group 13"/>
          <p:cNvGrpSpPr>
            <a:grpSpLocks noChangeAspect="1"/>
          </p:cNvGrpSpPr>
          <p:nvPr/>
        </p:nvGrpSpPr>
        <p:grpSpPr bwMode="auto">
          <a:xfrm>
            <a:off x="395288" y="2420938"/>
            <a:ext cx="9477375" cy="2770187"/>
            <a:chOff x="249" y="1525"/>
            <a:chExt cx="5970" cy="1745"/>
          </a:xfrm>
        </p:grpSpPr>
        <p:sp>
          <p:nvSpPr>
            <p:cNvPr id="718862" name="AutoShape 14"/>
            <p:cNvSpPr>
              <a:spLocks noChangeAspect="1" noChangeArrowheads="1" noTextEdit="1"/>
            </p:cNvSpPr>
            <p:nvPr/>
          </p:nvSpPr>
          <p:spPr bwMode="auto">
            <a:xfrm>
              <a:off x="249" y="1525"/>
              <a:ext cx="5970" cy="1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18863" name="Rectangle 15"/>
            <p:cNvSpPr>
              <a:spLocks noChangeArrowheads="1"/>
            </p:cNvSpPr>
            <p:nvPr/>
          </p:nvSpPr>
          <p:spPr bwMode="auto">
            <a:xfrm>
              <a:off x="253" y="1684"/>
              <a:ext cx="1710" cy="10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18864" name="Rectangle 16"/>
            <p:cNvSpPr>
              <a:spLocks noChangeArrowheads="1"/>
            </p:cNvSpPr>
            <p:nvPr/>
          </p:nvSpPr>
          <p:spPr bwMode="auto">
            <a:xfrm>
              <a:off x="253" y="1783"/>
              <a:ext cx="1200" cy="1089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18865" name="Rectangle 17"/>
            <p:cNvSpPr>
              <a:spLocks noChangeArrowheads="1"/>
            </p:cNvSpPr>
            <p:nvPr/>
          </p:nvSpPr>
          <p:spPr bwMode="auto">
            <a:xfrm>
              <a:off x="269" y="1573"/>
              <a:ext cx="5413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100" b="1">
                  <a:solidFill>
                    <a:srgbClr val="000000"/>
                  </a:solidFill>
                </a:rPr>
                <a:t>Os cálculos em hectares. Dois regimes de manejo: a) Corte Final aos 7 anos e b) Desbaste de 33% aos 4 e  Corte Final aos 7 anos</a:t>
              </a:r>
              <a:endParaRPr lang="pt-BR"/>
            </a:p>
          </p:txBody>
        </p:sp>
        <p:sp>
          <p:nvSpPr>
            <p:cNvPr id="718866" name="Rectangle 18"/>
            <p:cNvSpPr>
              <a:spLocks noChangeArrowheads="1"/>
            </p:cNvSpPr>
            <p:nvPr/>
          </p:nvSpPr>
          <p:spPr bwMode="auto">
            <a:xfrm>
              <a:off x="268" y="1689"/>
              <a:ext cx="40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000">
                  <a:solidFill>
                    <a:srgbClr val="000000"/>
                  </a:solidFill>
                </a:rPr>
                <a:t>Tratamento</a:t>
              </a:r>
              <a:endParaRPr lang="pt-BR"/>
            </a:p>
          </p:txBody>
        </p:sp>
        <p:sp>
          <p:nvSpPr>
            <p:cNvPr id="718867" name="Rectangle 19"/>
            <p:cNvSpPr>
              <a:spLocks noChangeArrowheads="1"/>
            </p:cNvSpPr>
            <p:nvPr/>
          </p:nvSpPr>
          <p:spPr bwMode="auto">
            <a:xfrm>
              <a:off x="1569" y="1686"/>
              <a:ext cx="28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000" b="1">
                  <a:solidFill>
                    <a:srgbClr val="000000"/>
                  </a:solidFill>
                </a:rPr>
                <a:t>Plantas</a:t>
              </a:r>
              <a:endParaRPr lang="pt-BR"/>
            </a:p>
          </p:txBody>
        </p:sp>
        <p:sp>
          <p:nvSpPr>
            <p:cNvPr id="718868" name="Rectangle 20"/>
            <p:cNvSpPr>
              <a:spLocks noChangeArrowheads="1"/>
            </p:cNvSpPr>
            <p:nvPr/>
          </p:nvSpPr>
          <p:spPr bwMode="auto">
            <a:xfrm>
              <a:off x="2545" y="1689"/>
              <a:ext cx="20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000">
                  <a:solidFill>
                    <a:srgbClr val="000000"/>
                  </a:solidFill>
                </a:rPr>
                <a:t>Teca*</a:t>
              </a:r>
              <a:endParaRPr lang="pt-BR"/>
            </a:p>
          </p:txBody>
        </p:sp>
        <p:sp>
          <p:nvSpPr>
            <p:cNvPr id="718869" name="Rectangle 21"/>
            <p:cNvSpPr>
              <a:spLocks noChangeArrowheads="1"/>
            </p:cNvSpPr>
            <p:nvPr/>
          </p:nvSpPr>
          <p:spPr bwMode="auto">
            <a:xfrm>
              <a:off x="3043" y="1689"/>
              <a:ext cx="24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000">
                  <a:solidFill>
                    <a:srgbClr val="000000"/>
                  </a:solidFill>
                </a:rPr>
                <a:t>Mogno</a:t>
              </a:r>
              <a:endParaRPr lang="pt-BR"/>
            </a:p>
          </p:txBody>
        </p:sp>
        <p:sp>
          <p:nvSpPr>
            <p:cNvPr id="718870" name="Rectangle 22"/>
            <p:cNvSpPr>
              <a:spLocks noChangeArrowheads="1"/>
            </p:cNvSpPr>
            <p:nvPr/>
          </p:nvSpPr>
          <p:spPr bwMode="auto">
            <a:xfrm>
              <a:off x="3522" y="1689"/>
              <a:ext cx="47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000">
                  <a:solidFill>
                    <a:srgbClr val="000000"/>
                  </a:solidFill>
                </a:rPr>
                <a:t>Pau-de-balsa</a:t>
              </a:r>
              <a:endParaRPr lang="pt-BR"/>
            </a:p>
          </p:txBody>
        </p:sp>
        <p:sp>
          <p:nvSpPr>
            <p:cNvPr id="718871" name="Rectangle 23"/>
            <p:cNvSpPr>
              <a:spLocks noChangeArrowheads="1"/>
            </p:cNvSpPr>
            <p:nvPr/>
          </p:nvSpPr>
          <p:spPr bwMode="auto">
            <a:xfrm>
              <a:off x="4103" y="1689"/>
              <a:ext cx="23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000">
                  <a:solidFill>
                    <a:srgbClr val="000000"/>
                  </a:solidFill>
                </a:rPr>
                <a:t>Jatobá</a:t>
              </a:r>
              <a:endParaRPr lang="pt-BR"/>
            </a:p>
          </p:txBody>
        </p:sp>
        <p:sp>
          <p:nvSpPr>
            <p:cNvPr id="718872" name="Rectangle 24"/>
            <p:cNvSpPr>
              <a:spLocks noChangeArrowheads="1"/>
            </p:cNvSpPr>
            <p:nvPr/>
          </p:nvSpPr>
          <p:spPr bwMode="auto">
            <a:xfrm>
              <a:off x="268" y="1785"/>
              <a:ext cx="84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000" b="1">
                  <a:solidFill>
                    <a:srgbClr val="000000"/>
                  </a:solidFill>
                </a:rPr>
                <a:t>01. Eucal. / linha única</a:t>
              </a:r>
              <a:endParaRPr lang="pt-BR"/>
            </a:p>
          </p:txBody>
        </p:sp>
        <p:sp>
          <p:nvSpPr>
            <p:cNvPr id="718873" name="Rectangle 25"/>
            <p:cNvSpPr>
              <a:spLocks noChangeArrowheads="1"/>
            </p:cNvSpPr>
            <p:nvPr/>
          </p:nvSpPr>
          <p:spPr bwMode="auto">
            <a:xfrm>
              <a:off x="1645" y="1788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000">
                  <a:solidFill>
                    <a:srgbClr val="000000"/>
                  </a:solidFill>
                </a:rPr>
                <a:t>250</a:t>
              </a:r>
              <a:endParaRPr lang="pt-BR"/>
            </a:p>
          </p:txBody>
        </p:sp>
        <p:sp>
          <p:nvSpPr>
            <p:cNvPr id="718874" name="Rectangle 26"/>
            <p:cNvSpPr>
              <a:spLocks noChangeArrowheads="1"/>
            </p:cNvSpPr>
            <p:nvPr/>
          </p:nvSpPr>
          <p:spPr bwMode="auto">
            <a:xfrm>
              <a:off x="3403" y="1788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000">
                  <a:solidFill>
                    <a:srgbClr val="000000"/>
                  </a:solidFill>
                </a:rPr>
                <a:t>20</a:t>
              </a:r>
              <a:endParaRPr lang="pt-BR"/>
            </a:p>
          </p:txBody>
        </p:sp>
        <p:sp>
          <p:nvSpPr>
            <p:cNvPr id="718875" name="Rectangle 27"/>
            <p:cNvSpPr>
              <a:spLocks noChangeArrowheads="1"/>
            </p:cNvSpPr>
            <p:nvPr/>
          </p:nvSpPr>
          <p:spPr bwMode="auto">
            <a:xfrm>
              <a:off x="268" y="1884"/>
              <a:ext cx="96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000" b="1">
                  <a:solidFill>
                    <a:srgbClr val="000000"/>
                  </a:solidFill>
                </a:rPr>
                <a:t>02. Pin. Cuib / linha única</a:t>
              </a:r>
              <a:endParaRPr lang="pt-BR"/>
            </a:p>
          </p:txBody>
        </p:sp>
        <p:sp>
          <p:nvSpPr>
            <p:cNvPr id="718876" name="Rectangle 28"/>
            <p:cNvSpPr>
              <a:spLocks noChangeArrowheads="1"/>
            </p:cNvSpPr>
            <p:nvPr/>
          </p:nvSpPr>
          <p:spPr bwMode="auto">
            <a:xfrm>
              <a:off x="3403" y="1887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000">
                  <a:solidFill>
                    <a:srgbClr val="000000"/>
                  </a:solidFill>
                </a:rPr>
                <a:t>20</a:t>
              </a:r>
              <a:endParaRPr lang="pt-BR"/>
            </a:p>
          </p:txBody>
        </p:sp>
        <p:sp>
          <p:nvSpPr>
            <p:cNvPr id="718877" name="Rectangle 29"/>
            <p:cNvSpPr>
              <a:spLocks noChangeArrowheads="1"/>
            </p:cNvSpPr>
            <p:nvPr/>
          </p:nvSpPr>
          <p:spPr bwMode="auto">
            <a:xfrm>
              <a:off x="268" y="1983"/>
              <a:ext cx="85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000" b="1">
                  <a:solidFill>
                    <a:srgbClr val="000000"/>
                  </a:solidFill>
                </a:rPr>
                <a:t>03. Eucal. / linha dupla</a:t>
              </a:r>
              <a:endParaRPr lang="pt-BR"/>
            </a:p>
          </p:txBody>
        </p:sp>
        <p:sp>
          <p:nvSpPr>
            <p:cNvPr id="718878" name="Rectangle 30"/>
            <p:cNvSpPr>
              <a:spLocks noChangeArrowheads="1"/>
            </p:cNvSpPr>
            <p:nvPr/>
          </p:nvSpPr>
          <p:spPr bwMode="auto">
            <a:xfrm>
              <a:off x="1645" y="1986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000">
                  <a:solidFill>
                    <a:srgbClr val="000000"/>
                  </a:solidFill>
                </a:rPr>
                <a:t>400</a:t>
              </a:r>
              <a:endParaRPr lang="pt-BR"/>
            </a:p>
          </p:txBody>
        </p:sp>
        <p:sp>
          <p:nvSpPr>
            <p:cNvPr id="718879" name="Rectangle 31"/>
            <p:cNvSpPr>
              <a:spLocks noChangeArrowheads="1"/>
            </p:cNvSpPr>
            <p:nvPr/>
          </p:nvSpPr>
          <p:spPr bwMode="auto">
            <a:xfrm>
              <a:off x="268" y="2082"/>
              <a:ext cx="94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000" b="1">
                  <a:solidFill>
                    <a:srgbClr val="000000"/>
                  </a:solidFill>
                </a:rPr>
                <a:t>04 Pin. Cuib / linha dupla</a:t>
              </a:r>
              <a:endParaRPr lang="pt-BR"/>
            </a:p>
          </p:txBody>
        </p:sp>
        <p:sp>
          <p:nvSpPr>
            <p:cNvPr id="718880" name="Rectangle 32"/>
            <p:cNvSpPr>
              <a:spLocks noChangeArrowheads="1"/>
            </p:cNvSpPr>
            <p:nvPr/>
          </p:nvSpPr>
          <p:spPr bwMode="auto">
            <a:xfrm>
              <a:off x="268" y="2181"/>
              <a:ext cx="83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000" b="1">
                  <a:solidFill>
                    <a:srgbClr val="000000"/>
                  </a:solidFill>
                </a:rPr>
                <a:t>05. Eucal. / linha tripla</a:t>
              </a:r>
              <a:endParaRPr lang="pt-BR"/>
            </a:p>
          </p:txBody>
        </p:sp>
        <p:sp>
          <p:nvSpPr>
            <p:cNvPr id="718881" name="Rectangle 33"/>
            <p:cNvSpPr>
              <a:spLocks noChangeArrowheads="1"/>
            </p:cNvSpPr>
            <p:nvPr/>
          </p:nvSpPr>
          <p:spPr bwMode="auto">
            <a:xfrm>
              <a:off x="1645" y="2183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000">
                  <a:solidFill>
                    <a:srgbClr val="000000"/>
                  </a:solidFill>
                </a:rPr>
                <a:t>525</a:t>
              </a:r>
              <a:endParaRPr lang="pt-BR"/>
            </a:p>
          </p:txBody>
        </p:sp>
        <p:sp>
          <p:nvSpPr>
            <p:cNvPr id="718882" name="Rectangle 34"/>
            <p:cNvSpPr>
              <a:spLocks noChangeArrowheads="1"/>
            </p:cNvSpPr>
            <p:nvPr/>
          </p:nvSpPr>
          <p:spPr bwMode="auto">
            <a:xfrm>
              <a:off x="268" y="2279"/>
              <a:ext cx="94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000" b="1">
                  <a:solidFill>
                    <a:srgbClr val="000000"/>
                  </a:solidFill>
                </a:rPr>
                <a:t>06. Pin. Cuib / linha tripla</a:t>
              </a:r>
              <a:endParaRPr lang="pt-BR"/>
            </a:p>
          </p:txBody>
        </p:sp>
        <p:sp>
          <p:nvSpPr>
            <p:cNvPr id="718883" name="Rectangle 35"/>
            <p:cNvSpPr>
              <a:spLocks noChangeArrowheads="1"/>
            </p:cNvSpPr>
            <p:nvPr/>
          </p:nvSpPr>
          <p:spPr bwMode="auto">
            <a:xfrm>
              <a:off x="2382" y="2282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000">
                  <a:solidFill>
                    <a:srgbClr val="000000"/>
                  </a:solidFill>
                </a:rPr>
                <a:t>525</a:t>
              </a:r>
              <a:endParaRPr lang="pt-BR"/>
            </a:p>
          </p:txBody>
        </p:sp>
        <p:sp>
          <p:nvSpPr>
            <p:cNvPr id="718884" name="Rectangle 36"/>
            <p:cNvSpPr>
              <a:spLocks noChangeArrowheads="1"/>
            </p:cNvSpPr>
            <p:nvPr/>
          </p:nvSpPr>
          <p:spPr bwMode="auto">
            <a:xfrm>
              <a:off x="268" y="2378"/>
              <a:ext cx="80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000" b="1">
                  <a:solidFill>
                    <a:srgbClr val="000000"/>
                  </a:solidFill>
                </a:rPr>
                <a:t>07. Teça. / linha tripla</a:t>
              </a:r>
              <a:endParaRPr lang="pt-BR"/>
            </a:p>
          </p:txBody>
        </p:sp>
        <p:sp>
          <p:nvSpPr>
            <p:cNvPr id="718885" name="Rectangle 37"/>
            <p:cNvSpPr>
              <a:spLocks noChangeArrowheads="1"/>
            </p:cNvSpPr>
            <p:nvPr/>
          </p:nvSpPr>
          <p:spPr bwMode="auto">
            <a:xfrm>
              <a:off x="268" y="2477"/>
              <a:ext cx="100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000" b="1">
                  <a:solidFill>
                    <a:srgbClr val="000000"/>
                  </a:solidFill>
                </a:rPr>
                <a:t>08. Pau-de-balsa / lin tripla</a:t>
              </a:r>
              <a:endParaRPr lang="pt-BR"/>
            </a:p>
          </p:txBody>
        </p:sp>
        <p:sp>
          <p:nvSpPr>
            <p:cNvPr id="718886" name="Rectangle 38"/>
            <p:cNvSpPr>
              <a:spLocks noChangeArrowheads="1"/>
            </p:cNvSpPr>
            <p:nvPr/>
          </p:nvSpPr>
          <p:spPr bwMode="auto">
            <a:xfrm>
              <a:off x="3940" y="2480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000">
                  <a:solidFill>
                    <a:srgbClr val="000000"/>
                  </a:solidFill>
                </a:rPr>
                <a:t>349</a:t>
              </a:r>
              <a:endParaRPr lang="pt-BR"/>
            </a:p>
          </p:txBody>
        </p:sp>
        <p:sp>
          <p:nvSpPr>
            <p:cNvPr id="718887" name="Rectangle 39"/>
            <p:cNvSpPr>
              <a:spLocks noChangeArrowheads="1"/>
            </p:cNvSpPr>
            <p:nvPr/>
          </p:nvSpPr>
          <p:spPr bwMode="auto">
            <a:xfrm>
              <a:off x="268" y="2576"/>
              <a:ext cx="96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000" b="1">
                  <a:solidFill>
                    <a:srgbClr val="000000"/>
                  </a:solidFill>
                </a:rPr>
                <a:t>09. Eucal.-lavoura / faixas</a:t>
              </a:r>
              <a:endParaRPr lang="pt-BR"/>
            </a:p>
          </p:txBody>
        </p:sp>
        <p:sp>
          <p:nvSpPr>
            <p:cNvPr id="718888" name="Rectangle 40"/>
            <p:cNvSpPr>
              <a:spLocks noChangeArrowheads="1"/>
            </p:cNvSpPr>
            <p:nvPr/>
          </p:nvSpPr>
          <p:spPr bwMode="auto">
            <a:xfrm>
              <a:off x="1645" y="2579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000">
                  <a:solidFill>
                    <a:srgbClr val="000000"/>
                  </a:solidFill>
                </a:rPr>
                <a:t>417</a:t>
              </a:r>
              <a:endParaRPr lang="pt-BR"/>
            </a:p>
          </p:txBody>
        </p:sp>
        <p:sp>
          <p:nvSpPr>
            <p:cNvPr id="718889" name="Rectangle 41"/>
            <p:cNvSpPr>
              <a:spLocks noChangeArrowheads="1"/>
            </p:cNvSpPr>
            <p:nvPr/>
          </p:nvSpPr>
          <p:spPr bwMode="auto">
            <a:xfrm>
              <a:off x="268" y="2675"/>
              <a:ext cx="9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000" b="1">
                  <a:solidFill>
                    <a:srgbClr val="000000"/>
                  </a:solidFill>
                </a:rPr>
                <a:t>10. Varjão-lavoura / faixas</a:t>
              </a:r>
              <a:endParaRPr lang="pt-BR"/>
            </a:p>
          </p:txBody>
        </p:sp>
        <p:sp>
          <p:nvSpPr>
            <p:cNvPr id="718890" name="Rectangle 42"/>
            <p:cNvSpPr>
              <a:spLocks noChangeArrowheads="1"/>
            </p:cNvSpPr>
            <p:nvPr/>
          </p:nvSpPr>
          <p:spPr bwMode="auto">
            <a:xfrm>
              <a:off x="268" y="2774"/>
              <a:ext cx="44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000" b="1">
                  <a:solidFill>
                    <a:srgbClr val="000000"/>
                  </a:solidFill>
                </a:rPr>
                <a:t>11. Floresta</a:t>
              </a:r>
              <a:endParaRPr lang="pt-BR"/>
            </a:p>
          </p:txBody>
        </p:sp>
        <p:sp>
          <p:nvSpPr>
            <p:cNvPr id="718891" name="Rectangle 43"/>
            <p:cNvSpPr>
              <a:spLocks noChangeArrowheads="1"/>
            </p:cNvSpPr>
            <p:nvPr/>
          </p:nvSpPr>
          <p:spPr bwMode="auto">
            <a:xfrm>
              <a:off x="1623" y="2777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000">
                  <a:solidFill>
                    <a:srgbClr val="000000"/>
                  </a:solidFill>
                </a:rPr>
                <a:t>1666</a:t>
              </a:r>
              <a:endParaRPr lang="pt-BR"/>
            </a:p>
          </p:txBody>
        </p:sp>
        <p:sp>
          <p:nvSpPr>
            <p:cNvPr id="718892" name="Rectangle 44"/>
            <p:cNvSpPr>
              <a:spLocks noChangeArrowheads="1"/>
            </p:cNvSpPr>
            <p:nvPr/>
          </p:nvSpPr>
          <p:spPr bwMode="auto">
            <a:xfrm>
              <a:off x="1467" y="2875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000">
                  <a:solidFill>
                    <a:srgbClr val="000000"/>
                  </a:solidFill>
                </a:rPr>
                <a:t> </a:t>
              </a:r>
              <a:endParaRPr lang="pt-BR"/>
            </a:p>
          </p:txBody>
        </p:sp>
        <p:sp>
          <p:nvSpPr>
            <p:cNvPr id="718893" name="Rectangle 45"/>
            <p:cNvSpPr>
              <a:spLocks noChangeArrowheads="1"/>
            </p:cNvSpPr>
            <p:nvPr/>
          </p:nvSpPr>
          <p:spPr bwMode="auto">
            <a:xfrm>
              <a:off x="268" y="3073"/>
              <a:ext cx="63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000">
                  <a:solidFill>
                    <a:srgbClr val="000000"/>
                  </a:solidFill>
                </a:rPr>
                <a:t>CF: Colheita Final</a:t>
              </a:r>
              <a:endParaRPr lang="pt-BR"/>
            </a:p>
          </p:txBody>
        </p:sp>
        <p:sp>
          <p:nvSpPr>
            <p:cNvPr id="718894" name="Rectangle 46"/>
            <p:cNvSpPr>
              <a:spLocks noChangeArrowheads="1"/>
            </p:cNvSpPr>
            <p:nvPr/>
          </p:nvSpPr>
          <p:spPr bwMode="auto">
            <a:xfrm>
              <a:off x="268" y="3172"/>
              <a:ext cx="43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000">
                  <a:solidFill>
                    <a:srgbClr val="000000"/>
                  </a:solidFill>
                </a:rPr>
                <a:t>D: Desbaste</a:t>
              </a:r>
              <a:endParaRPr lang="pt-BR"/>
            </a:p>
          </p:txBody>
        </p:sp>
        <p:grpSp>
          <p:nvGrpSpPr>
            <p:cNvPr id="718895" name="Group 47"/>
            <p:cNvGrpSpPr>
              <a:grpSpLocks/>
            </p:cNvGrpSpPr>
            <p:nvPr/>
          </p:nvGrpSpPr>
          <p:grpSpPr bwMode="auto">
            <a:xfrm>
              <a:off x="2230" y="1669"/>
              <a:ext cx="3523" cy="208"/>
              <a:chOff x="2230" y="1669"/>
              <a:chExt cx="3523" cy="208"/>
            </a:xfrm>
          </p:grpSpPr>
          <p:sp>
            <p:nvSpPr>
              <p:cNvPr id="718896" name="Rectangle 48"/>
              <p:cNvSpPr>
                <a:spLocks noChangeArrowheads="1"/>
              </p:cNvSpPr>
              <p:nvPr/>
            </p:nvSpPr>
            <p:spPr bwMode="auto">
              <a:xfrm>
                <a:off x="2246" y="1686"/>
                <a:ext cx="3507" cy="19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8897" name="Rectangle 49"/>
              <p:cNvSpPr>
                <a:spLocks noChangeArrowheads="1"/>
              </p:cNvSpPr>
              <p:nvPr/>
            </p:nvSpPr>
            <p:spPr bwMode="auto">
              <a:xfrm>
                <a:off x="2230" y="1669"/>
                <a:ext cx="3507" cy="191"/>
              </a:xfrm>
              <a:prstGeom prst="rect">
                <a:avLst/>
              </a:prstGeom>
              <a:solidFill>
                <a:srgbClr val="FFFFE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8898" name="Rectangle 50"/>
              <p:cNvSpPr>
                <a:spLocks noChangeArrowheads="1"/>
              </p:cNvSpPr>
              <p:nvPr/>
            </p:nvSpPr>
            <p:spPr bwMode="auto">
              <a:xfrm>
                <a:off x="2230" y="1669"/>
                <a:ext cx="3507" cy="191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718899" name="Rectangle 51"/>
            <p:cNvSpPr>
              <a:spLocks noChangeArrowheads="1"/>
            </p:cNvSpPr>
            <p:nvPr/>
          </p:nvSpPr>
          <p:spPr bwMode="auto">
            <a:xfrm>
              <a:off x="2244" y="1673"/>
              <a:ext cx="1710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800" b="1">
                  <a:solidFill>
                    <a:srgbClr val="000000"/>
                  </a:solidFill>
                  <a:latin typeface="Tahoma" pitchFamily="34" charset="0"/>
                </a:rPr>
                <a:t>1. CF 7 anos (168 m3 - 50% Serraria e 50% energia)</a:t>
              </a:r>
              <a:endParaRPr lang="pt-BR"/>
            </a:p>
          </p:txBody>
        </p:sp>
        <p:sp>
          <p:nvSpPr>
            <p:cNvPr id="718900" name="Rectangle 52"/>
            <p:cNvSpPr>
              <a:spLocks noChangeArrowheads="1"/>
            </p:cNvSpPr>
            <p:nvPr/>
          </p:nvSpPr>
          <p:spPr bwMode="auto">
            <a:xfrm>
              <a:off x="2244" y="1758"/>
              <a:ext cx="291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800" b="1">
                  <a:solidFill>
                    <a:srgbClr val="000000"/>
                  </a:solidFill>
                  <a:latin typeface="Tahoma" pitchFamily="34" charset="0"/>
                </a:rPr>
                <a:t>2. D. 33% aos  4 anos (20 m3 energia) CF 7 anos ( 145 m3 - 60% Serraria e 40% energia)</a:t>
              </a:r>
              <a:endParaRPr lang="pt-BR"/>
            </a:p>
          </p:txBody>
        </p:sp>
        <p:grpSp>
          <p:nvGrpSpPr>
            <p:cNvPr id="718901" name="Group 53"/>
            <p:cNvGrpSpPr>
              <a:grpSpLocks/>
            </p:cNvGrpSpPr>
            <p:nvPr/>
          </p:nvGrpSpPr>
          <p:grpSpPr bwMode="auto">
            <a:xfrm>
              <a:off x="2167" y="1912"/>
              <a:ext cx="3403" cy="197"/>
              <a:chOff x="2167" y="1912"/>
              <a:chExt cx="3403" cy="197"/>
            </a:xfrm>
          </p:grpSpPr>
          <p:sp>
            <p:nvSpPr>
              <p:cNvPr id="718902" name="Rectangle 54"/>
              <p:cNvSpPr>
                <a:spLocks noChangeArrowheads="1"/>
              </p:cNvSpPr>
              <p:nvPr/>
            </p:nvSpPr>
            <p:spPr bwMode="auto">
              <a:xfrm>
                <a:off x="2183" y="1928"/>
                <a:ext cx="3387" cy="18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8903" name="Rectangle 55"/>
              <p:cNvSpPr>
                <a:spLocks noChangeArrowheads="1"/>
              </p:cNvSpPr>
              <p:nvPr/>
            </p:nvSpPr>
            <p:spPr bwMode="auto">
              <a:xfrm>
                <a:off x="2167" y="1912"/>
                <a:ext cx="3387" cy="181"/>
              </a:xfrm>
              <a:prstGeom prst="rect">
                <a:avLst/>
              </a:prstGeom>
              <a:solidFill>
                <a:srgbClr val="FFFFE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8904" name="Rectangle 56"/>
              <p:cNvSpPr>
                <a:spLocks noChangeArrowheads="1"/>
              </p:cNvSpPr>
              <p:nvPr/>
            </p:nvSpPr>
            <p:spPr bwMode="auto">
              <a:xfrm>
                <a:off x="2167" y="1912"/>
                <a:ext cx="3387" cy="181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718905" name="Rectangle 57"/>
            <p:cNvSpPr>
              <a:spLocks noChangeArrowheads="1"/>
            </p:cNvSpPr>
            <p:nvPr/>
          </p:nvSpPr>
          <p:spPr bwMode="auto">
            <a:xfrm>
              <a:off x="2180" y="1916"/>
              <a:ext cx="1710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800" b="1">
                  <a:solidFill>
                    <a:srgbClr val="000000"/>
                  </a:solidFill>
                  <a:latin typeface="Tahoma" pitchFamily="34" charset="0"/>
                </a:rPr>
                <a:t>1. CF 7 anos (198 m3 - 50% Serraria e 50% energia)</a:t>
              </a:r>
              <a:endParaRPr lang="pt-BR"/>
            </a:p>
          </p:txBody>
        </p:sp>
        <p:sp>
          <p:nvSpPr>
            <p:cNvPr id="718906" name="Rectangle 58"/>
            <p:cNvSpPr>
              <a:spLocks noChangeArrowheads="1"/>
            </p:cNvSpPr>
            <p:nvPr/>
          </p:nvSpPr>
          <p:spPr bwMode="auto">
            <a:xfrm>
              <a:off x="2180" y="2001"/>
              <a:ext cx="291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800" b="1">
                  <a:solidFill>
                    <a:srgbClr val="000000"/>
                  </a:solidFill>
                  <a:latin typeface="Tahoma" pitchFamily="34" charset="0"/>
                </a:rPr>
                <a:t>2. D. 33% aos  4 anos (28 m3 energia) CF 7 anos ( 162 m3 - 60% Serraria e 40% energia)</a:t>
              </a:r>
              <a:endParaRPr lang="pt-BR"/>
            </a:p>
          </p:txBody>
        </p:sp>
        <p:grpSp>
          <p:nvGrpSpPr>
            <p:cNvPr id="718907" name="Group 59"/>
            <p:cNvGrpSpPr>
              <a:grpSpLocks/>
            </p:cNvGrpSpPr>
            <p:nvPr/>
          </p:nvGrpSpPr>
          <p:grpSpPr bwMode="auto">
            <a:xfrm>
              <a:off x="2248" y="2146"/>
              <a:ext cx="3208" cy="231"/>
              <a:chOff x="2248" y="2146"/>
              <a:chExt cx="3208" cy="231"/>
            </a:xfrm>
          </p:grpSpPr>
          <p:sp>
            <p:nvSpPr>
              <p:cNvPr id="718908" name="Rectangle 60"/>
              <p:cNvSpPr>
                <a:spLocks noChangeArrowheads="1"/>
              </p:cNvSpPr>
              <p:nvPr/>
            </p:nvSpPr>
            <p:spPr bwMode="auto">
              <a:xfrm>
                <a:off x="2264" y="2162"/>
                <a:ext cx="3192" cy="2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8909" name="Rectangle 61"/>
              <p:cNvSpPr>
                <a:spLocks noChangeArrowheads="1"/>
              </p:cNvSpPr>
              <p:nvPr/>
            </p:nvSpPr>
            <p:spPr bwMode="auto">
              <a:xfrm>
                <a:off x="2248" y="2146"/>
                <a:ext cx="3192" cy="215"/>
              </a:xfrm>
              <a:prstGeom prst="rect">
                <a:avLst/>
              </a:prstGeom>
              <a:solidFill>
                <a:srgbClr val="FFFFE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8910" name="Rectangle 62"/>
              <p:cNvSpPr>
                <a:spLocks noChangeArrowheads="1"/>
              </p:cNvSpPr>
              <p:nvPr/>
            </p:nvSpPr>
            <p:spPr bwMode="auto">
              <a:xfrm>
                <a:off x="2248" y="2146"/>
                <a:ext cx="3192" cy="215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718911" name="Rectangle 63"/>
            <p:cNvSpPr>
              <a:spLocks noChangeArrowheads="1"/>
            </p:cNvSpPr>
            <p:nvPr/>
          </p:nvSpPr>
          <p:spPr bwMode="auto">
            <a:xfrm>
              <a:off x="2262" y="2149"/>
              <a:ext cx="1710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800" b="1">
                  <a:solidFill>
                    <a:srgbClr val="000000"/>
                  </a:solidFill>
                  <a:latin typeface="Tahoma" pitchFamily="34" charset="0"/>
                </a:rPr>
                <a:t>1. CF 7 anos (221 m3 - 50% Serraria e 50% energia)</a:t>
              </a:r>
              <a:endParaRPr lang="pt-BR"/>
            </a:p>
          </p:txBody>
        </p:sp>
        <p:sp>
          <p:nvSpPr>
            <p:cNvPr id="718912" name="Rectangle 64"/>
            <p:cNvSpPr>
              <a:spLocks noChangeArrowheads="1"/>
            </p:cNvSpPr>
            <p:nvPr/>
          </p:nvSpPr>
          <p:spPr bwMode="auto">
            <a:xfrm>
              <a:off x="2262" y="2234"/>
              <a:ext cx="291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800" b="1">
                  <a:solidFill>
                    <a:srgbClr val="000000"/>
                  </a:solidFill>
                  <a:latin typeface="Tahoma" pitchFamily="34" charset="0"/>
                </a:rPr>
                <a:t>2. D. 33% aos  4 anos (36 m3 energia) CF 7 anos ( 173 m3 - 60% Serraria e 40% energia)</a:t>
              </a:r>
              <a:endParaRPr lang="pt-BR"/>
            </a:p>
          </p:txBody>
        </p:sp>
        <p:grpSp>
          <p:nvGrpSpPr>
            <p:cNvPr id="718913" name="Group 65"/>
            <p:cNvGrpSpPr>
              <a:grpSpLocks/>
            </p:cNvGrpSpPr>
            <p:nvPr/>
          </p:nvGrpSpPr>
          <p:grpSpPr bwMode="auto">
            <a:xfrm>
              <a:off x="2142" y="2436"/>
              <a:ext cx="3283" cy="220"/>
              <a:chOff x="2142" y="2436"/>
              <a:chExt cx="3283" cy="220"/>
            </a:xfrm>
          </p:grpSpPr>
          <p:sp>
            <p:nvSpPr>
              <p:cNvPr id="718914" name="Rectangle 66"/>
              <p:cNvSpPr>
                <a:spLocks noChangeArrowheads="1"/>
              </p:cNvSpPr>
              <p:nvPr/>
            </p:nvSpPr>
            <p:spPr bwMode="auto">
              <a:xfrm>
                <a:off x="2158" y="2452"/>
                <a:ext cx="3267" cy="20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8915" name="Rectangle 67"/>
              <p:cNvSpPr>
                <a:spLocks noChangeArrowheads="1"/>
              </p:cNvSpPr>
              <p:nvPr/>
            </p:nvSpPr>
            <p:spPr bwMode="auto">
              <a:xfrm>
                <a:off x="2142" y="2436"/>
                <a:ext cx="3267" cy="204"/>
              </a:xfrm>
              <a:prstGeom prst="rect">
                <a:avLst/>
              </a:prstGeom>
              <a:solidFill>
                <a:srgbClr val="FFFFE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8916" name="Rectangle 68"/>
              <p:cNvSpPr>
                <a:spLocks noChangeArrowheads="1"/>
              </p:cNvSpPr>
              <p:nvPr/>
            </p:nvSpPr>
            <p:spPr bwMode="auto">
              <a:xfrm>
                <a:off x="2142" y="2436"/>
                <a:ext cx="3267" cy="204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718917" name="Rectangle 69"/>
            <p:cNvSpPr>
              <a:spLocks noChangeArrowheads="1"/>
            </p:cNvSpPr>
            <p:nvPr/>
          </p:nvSpPr>
          <p:spPr bwMode="auto">
            <a:xfrm>
              <a:off x="2155" y="2440"/>
              <a:ext cx="1710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800" b="1">
                  <a:solidFill>
                    <a:srgbClr val="000000"/>
                  </a:solidFill>
                  <a:latin typeface="Tahoma" pitchFamily="34" charset="0"/>
                </a:rPr>
                <a:t>1. CF 7 anos (140 m3 - 30% Serraria e 70% energia)</a:t>
              </a:r>
              <a:endParaRPr lang="pt-BR"/>
            </a:p>
          </p:txBody>
        </p:sp>
        <p:sp>
          <p:nvSpPr>
            <p:cNvPr id="718918" name="Rectangle 70"/>
            <p:cNvSpPr>
              <a:spLocks noChangeArrowheads="1"/>
            </p:cNvSpPr>
            <p:nvPr/>
          </p:nvSpPr>
          <p:spPr bwMode="auto">
            <a:xfrm>
              <a:off x="2155" y="2525"/>
              <a:ext cx="291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800" b="1">
                  <a:solidFill>
                    <a:srgbClr val="000000"/>
                  </a:solidFill>
                  <a:latin typeface="Tahoma" pitchFamily="34" charset="0"/>
                </a:rPr>
                <a:t>2. D. 33% aos  4 anos (26 m3 energia) CF 7 anos ( 106 m3 - 40% Serraria e 60% energia)</a:t>
              </a:r>
              <a:endParaRPr lang="pt-BR"/>
            </a:p>
          </p:txBody>
        </p:sp>
        <p:sp>
          <p:nvSpPr>
            <p:cNvPr id="718919" name="Rectangle 71"/>
            <p:cNvSpPr>
              <a:spLocks noChangeArrowheads="1"/>
            </p:cNvSpPr>
            <p:nvPr/>
          </p:nvSpPr>
          <p:spPr bwMode="auto">
            <a:xfrm>
              <a:off x="2155" y="2611"/>
              <a:ext cx="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pt-BR"/>
            </a:p>
          </p:txBody>
        </p:sp>
        <p:grpSp>
          <p:nvGrpSpPr>
            <p:cNvPr id="718920" name="Group 72"/>
            <p:cNvGrpSpPr>
              <a:grpSpLocks/>
            </p:cNvGrpSpPr>
            <p:nvPr/>
          </p:nvGrpSpPr>
          <p:grpSpPr bwMode="auto">
            <a:xfrm>
              <a:off x="2128" y="2843"/>
              <a:ext cx="3416" cy="260"/>
              <a:chOff x="2128" y="2843"/>
              <a:chExt cx="3416" cy="260"/>
            </a:xfrm>
          </p:grpSpPr>
          <p:sp>
            <p:nvSpPr>
              <p:cNvPr id="718921" name="Rectangle 73"/>
              <p:cNvSpPr>
                <a:spLocks noChangeArrowheads="1"/>
              </p:cNvSpPr>
              <p:nvPr/>
            </p:nvSpPr>
            <p:spPr bwMode="auto">
              <a:xfrm>
                <a:off x="2144" y="2859"/>
                <a:ext cx="3400" cy="24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8922" name="Rectangle 74"/>
              <p:cNvSpPr>
                <a:spLocks noChangeArrowheads="1"/>
              </p:cNvSpPr>
              <p:nvPr/>
            </p:nvSpPr>
            <p:spPr bwMode="auto">
              <a:xfrm>
                <a:off x="2128" y="2843"/>
                <a:ext cx="3400" cy="244"/>
              </a:xfrm>
              <a:prstGeom prst="rect">
                <a:avLst/>
              </a:prstGeom>
              <a:solidFill>
                <a:srgbClr val="FFFFE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8923" name="Rectangle 75"/>
              <p:cNvSpPr>
                <a:spLocks noChangeArrowheads="1"/>
              </p:cNvSpPr>
              <p:nvPr/>
            </p:nvSpPr>
            <p:spPr bwMode="auto">
              <a:xfrm>
                <a:off x="2128" y="2843"/>
                <a:ext cx="3400" cy="244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718924" name="Rectangle 76"/>
            <p:cNvSpPr>
              <a:spLocks noChangeArrowheads="1"/>
            </p:cNvSpPr>
            <p:nvPr/>
          </p:nvSpPr>
          <p:spPr bwMode="auto">
            <a:xfrm>
              <a:off x="2142" y="2847"/>
              <a:ext cx="1710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800" b="1">
                  <a:solidFill>
                    <a:srgbClr val="000000"/>
                  </a:solidFill>
                  <a:latin typeface="Tahoma" pitchFamily="34" charset="0"/>
                </a:rPr>
                <a:t>1. CF 7 anos (280 m3 - 30% Serraria e 70% energia)</a:t>
              </a:r>
              <a:endParaRPr lang="pt-BR"/>
            </a:p>
          </p:txBody>
        </p:sp>
        <p:sp>
          <p:nvSpPr>
            <p:cNvPr id="718925" name="Rectangle 77"/>
            <p:cNvSpPr>
              <a:spLocks noChangeArrowheads="1"/>
            </p:cNvSpPr>
            <p:nvPr/>
          </p:nvSpPr>
          <p:spPr bwMode="auto">
            <a:xfrm>
              <a:off x="2142" y="2932"/>
              <a:ext cx="289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800" b="1">
                  <a:solidFill>
                    <a:srgbClr val="000000"/>
                  </a:solidFill>
                  <a:latin typeface="Tahoma" pitchFamily="34" charset="0"/>
                </a:rPr>
                <a:t>2. D. 33% aos  4 anos (52 m3 energia) CF 7 anos (212 m3 - 40% Serraria e 60% energia)</a:t>
              </a:r>
              <a:endParaRPr lang="pt-BR"/>
            </a:p>
          </p:txBody>
        </p:sp>
      </p:grpSp>
      <p:sp>
        <p:nvSpPr>
          <p:cNvPr id="718926" name="Rectangle 78"/>
          <p:cNvSpPr>
            <a:spLocks noChangeArrowheads="1"/>
          </p:cNvSpPr>
          <p:nvPr/>
        </p:nvSpPr>
        <p:spPr bwMode="auto">
          <a:xfrm>
            <a:off x="250825" y="1166813"/>
            <a:ext cx="86407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/>
            <a:r>
              <a:rPr lang="pt-BR" sz="2400"/>
              <a:t>Estimativa de produção do eucalipto dento do SILPF, em função da sua configuração. Nova Canaã do Norte - MT, 2009.</a:t>
            </a:r>
          </a:p>
        </p:txBody>
      </p:sp>
      <p:pic>
        <p:nvPicPr>
          <p:cNvPr id="718929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930" name="CaixaDeTexto 1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pt-BR" sz="800">
              <a:cs typeface="Arial" pitchFamily="34" charset="0"/>
            </a:endParaRPr>
          </a:p>
          <a:p>
            <a:pPr algn="ctr" eaLnBrk="0" hangingPunct="0"/>
            <a:r>
              <a:rPr lang="pt-BR" sz="3200">
                <a:cs typeface="Arial" pitchFamily="34" charset="0"/>
              </a:rPr>
              <a:t>Resultados – Econômicos 2008-09</a:t>
            </a:r>
          </a:p>
          <a:p>
            <a:pPr algn="ctr" eaLnBrk="0" hangingPunct="0"/>
            <a:endParaRPr lang="pt-BR" sz="40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82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3413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37284" name="Group 4"/>
          <p:cNvGrpSpPr>
            <a:grpSpLocks noChangeAspect="1"/>
          </p:cNvGrpSpPr>
          <p:nvPr/>
        </p:nvGrpSpPr>
        <p:grpSpPr bwMode="auto">
          <a:xfrm>
            <a:off x="250825" y="2300288"/>
            <a:ext cx="8437563" cy="2352675"/>
            <a:chOff x="204" y="1480"/>
            <a:chExt cx="5315" cy="1482"/>
          </a:xfrm>
        </p:grpSpPr>
        <p:sp>
          <p:nvSpPr>
            <p:cNvPr id="737285" name="AutoShape 5"/>
            <p:cNvSpPr>
              <a:spLocks noChangeAspect="1" noChangeArrowheads="1" noTextEdit="1"/>
            </p:cNvSpPr>
            <p:nvPr/>
          </p:nvSpPr>
          <p:spPr bwMode="auto">
            <a:xfrm>
              <a:off x="204" y="1480"/>
              <a:ext cx="5315" cy="1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37286" name="Rectangle 6"/>
            <p:cNvSpPr>
              <a:spLocks noChangeArrowheads="1"/>
            </p:cNvSpPr>
            <p:nvPr/>
          </p:nvSpPr>
          <p:spPr bwMode="auto">
            <a:xfrm>
              <a:off x="211" y="1487"/>
              <a:ext cx="2213" cy="185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37287" name="Rectangle 7"/>
            <p:cNvSpPr>
              <a:spLocks noChangeArrowheads="1"/>
            </p:cNvSpPr>
            <p:nvPr/>
          </p:nvSpPr>
          <p:spPr bwMode="auto">
            <a:xfrm>
              <a:off x="2422" y="1487"/>
              <a:ext cx="3092" cy="18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37288" name="Rectangle 8"/>
            <p:cNvSpPr>
              <a:spLocks noChangeArrowheads="1"/>
            </p:cNvSpPr>
            <p:nvPr/>
          </p:nvSpPr>
          <p:spPr bwMode="auto">
            <a:xfrm>
              <a:off x="211" y="1671"/>
              <a:ext cx="2213" cy="185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37289" name="Rectangle 9"/>
            <p:cNvSpPr>
              <a:spLocks noChangeArrowheads="1"/>
            </p:cNvSpPr>
            <p:nvPr/>
          </p:nvSpPr>
          <p:spPr bwMode="auto">
            <a:xfrm>
              <a:off x="2422" y="1671"/>
              <a:ext cx="3092" cy="18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37290" name="Rectangle 10"/>
            <p:cNvSpPr>
              <a:spLocks noChangeArrowheads="1"/>
            </p:cNvSpPr>
            <p:nvPr/>
          </p:nvSpPr>
          <p:spPr bwMode="auto">
            <a:xfrm>
              <a:off x="240" y="1491"/>
              <a:ext cx="1059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pt-BR" sz="1900" b="1">
                  <a:solidFill>
                    <a:srgbClr val="000000"/>
                  </a:solidFill>
                </a:rPr>
                <a:t>Tratamento</a:t>
              </a:r>
            </a:p>
            <a:p>
              <a:pPr algn="ctr"/>
              <a:r>
                <a:rPr lang="pt-BR" sz="1900" b="1">
                  <a:solidFill>
                    <a:srgbClr val="000000"/>
                  </a:solidFill>
                </a:rPr>
                <a:t>(configuração)</a:t>
              </a:r>
              <a:endParaRPr lang="pt-BR"/>
            </a:p>
          </p:txBody>
        </p:sp>
        <p:sp>
          <p:nvSpPr>
            <p:cNvPr id="737291" name="Rectangle 11"/>
            <p:cNvSpPr>
              <a:spLocks noChangeArrowheads="1"/>
            </p:cNvSpPr>
            <p:nvPr/>
          </p:nvSpPr>
          <p:spPr bwMode="auto">
            <a:xfrm>
              <a:off x="1395" y="1491"/>
              <a:ext cx="100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900" b="1">
                  <a:solidFill>
                    <a:srgbClr val="000000"/>
                  </a:solidFill>
                </a:rPr>
                <a:t>Redução área</a:t>
              </a:r>
              <a:endParaRPr lang="pt-BR"/>
            </a:p>
          </p:txBody>
        </p:sp>
        <p:sp>
          <p:nvSpPr>
            <p:cNvPr id="737292" name="Rectangle 12"/>
            <p:cNvSpPr>
              <a:spLocks noChangeArrowheads="1"/>
            </p:cNvSpPr>
            <p:nvPr/>
          </p:nvSpPr>
          <p:spPr bwMode="auto">
            <a:xfrm>
              <a:off x="1446" y="1674"/>
              <a:ext cx="896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900" b="1">
                  <a:solidFill>
                    <a:srgbClr val="000000"/>
                  </a:solidFill>
                </a:rPr>
                <a:t>de Arroz (%)</a:t>
              </a:r>
              <a:endParaRPr lang="pt-BR"/>
            </a:p>
          </p:txBody>
        </p:sp>
        <p:sp>
          <p:nvSpPr>
            <p:cNvPr id="737293" name="Rectangle 13"/>
            <p:cNvSpPr>
              <a:spLocks noChangeArrowheads="1"/>
            </p:cNvSpPr>
            <p:nvPr/>
          </p:nvSpPr>
          <p:spPr bwMode="auto">
            <a:xfrm>
              <a:off x="2493" y="1674"/>
              <a:ext cx="68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900" b="1">
                  <a:solidFill>
                    <a:srgbClr val="000000"/>
                  </a:solidFill>
                </a:rPr>
                <a:t>Eucalipto</a:t>
              </a:r>
              <a:endParaRPr lang="pt-BR"/>
            </a:p>
          </p:txBody>
        </p:sp>
        <p:sp>
          <p:nvSpPr>
            <p:cNvPr id="737294" name="Rectangle 14"/>
            <p:cNvSpPr>
              <a:spLocks noChangeArrowheads="1"/>
            </p:cNvSpPr>
            <p:nvPr/>
          </p:nvSpPr>
          <p:spPr bwMode="auto">
            <a:xfrm>
              <a:off x="3266" y="1674"/>
              <a:ext cx="73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900" b="1">
                  <a:solidFill>
                    <a:srgbClr val="000000"/>
                  </a:solidFill>
                </a:rPr>
                <a:t>Euc. /ano*</a:t>
              </a:r>
              <a:endParaRPr lang="pt-BR"/>
            </a:p>
          </p:txBody>
        </p:sp>
        <p:sp>
          <p:nvSpPr>
            <p:cNvPr id="737295" name="Rectangle 15"/>
            <p:cNvSpPr>
              <a:spLocks noChangeArrowheads="1"/>
            </p:cNvSpPr>
            <p:nvPr/>
          </p:nvSpPr>
          <p:spPr bwMode="auto">
            <a:xfrm>
              <a:off x="4184" y="1674"/>
              <a:ext cx="439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900" b="1">
                  <a:solidFill>
                    <a:srgbClr val="000000"/>
                  </a:solidFill>
                </a:rPr>
                <a:t>Arroz </a:t>
              </a:r>
              <a:endParaRPr lang="pt-BR"/>
            </a:p>
          </p:txBody>
        </p:sp>
        <p:sp>
          <p:nvSpPr>
            <p:cNvPr id="737296" name="Rectangle 16"/>
            <p:cNvSpPr>
              <a:spLocks noChangeArrowheads="1"/>
            </p:cNvSpPr>
            <p:nvPr/>
          </p:nvSpPr>
          <p:spPr bwMode="auto">
            <a:xfrm>
              <a:off x="4966" y="1674"/>
              <a:ext cx="364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900" b="1">
                  <a:solidFill>
                    <a:srgbClr val="000000"/>
                  </a:solidFill>
                </a:rPr>
                <a:t>Total</a:t>
              </a:r>
              <a:endParaRPr lang="pt-BR"/>
            </a:p>
          </p:txBody>
        </p:sp>
        <p:sp>
          <p:nvSpPr>
            <p:cNvPr id="737297" name="Rectangle 17"/>
            <p:cNvSpPr>
              <a:spLocks noChangeArrowheads="1"/>
            </p:cNvSpPr>
            <p:nvPr/>
          </p:nvSpPr>
          <p:spPr bwMode="auto">
            <a:xfrm>
              <a:off x="240" y="1858"/>
              <a:ext cx="93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900" b="1">
                  <a:solidFill>
                    <a:srgbClr val="000000"/>
                  </a:solidFill>
                </a:rPr>
                <a:t>1 LinhaX20M</a:t>
              </a:r>
              <a:endParaRPr lang="pt-BR"/>
            </a:p>
          </p:txBody>
        </p:sp>
        <p:sp>
          <p:nvSpPr>
            <p:cNvPr id="737298" name="Rectangle 18"/>
            <p:cNvSpPr>
              <a:spLocks noChangeArrowheads="1"/>
            </p:cNvSpPr>
            <p:nvPr/>
          </p:nvSpPr>
          <p:spPr bwMode="auto">
            <a:xfrm>
              <a:off x="1694" y="1858"/>
              <a:ext cx="38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900" b="1">
                  <a:solidFill>
                    <a:srgbClr val="000000"/>
                  </a:solidFill>
                </a:rPr>
                <a:t>10,00</a:t>
              </a:r>
              <a:endParaRPr lang="pt-BR"/>
            </a:p>
          </p:txBody>
        </p:sp>
        <p:sp>
          <p:nvSpPr>
            <p:cNvPr id="737299" name="Rectangle 19"/>
            <p:cNvSpPr>
              <a:spLocks noChangeArrowheads="1"/>
            </p:cNvSpPr>
            <p:nvPr/>
          </p:nvSpPr>
          <p:spPr bwMode="auto">
            <a:xfrm>
              <a:off x="2602" y="1858"/>
              <a:ext cx="467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900" b="1">
                  <a:solidFill>
                    <a:srgbClr val="000000"/>
                  </a:solidFill>
                </a:rPr>
                <a:t>249,18</a:t>
              </a:r>
              <a:endParaRPr lang="pt-BR"/>
            </a:p>
          </p:txBody>
        </p:sp>
        <p:sp>
          <p:nvSpPr>
            <p:cNvPr id="737300" name="Rectangle 20"/>
            <p:cNvSpPr>
              <a:spLocks noChangeArrowheads="1"/>
            </p:cNvSpPr>
            <p:nvPr/>
          </p:nvSpPr>
          <p:spPr bwMode="auto">
            <a:xfrm>
              <a:off x="3438" y="1858"/>
              <a:ext cx="38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900" b="1">
                  <a:solidFill>
                    <a:srgbClr val="000000"/>
                  </a:solidFill>
                </a:rPr>
                <a:t>35,60</a:t>
              </a:r>
              <a:endParaRPr lang="pt-BR"/>
            </a:p>
          </p:txBody>
        </p:sp>
        <p:sp>
          <p:nvSpPr>
            <p:cNvPr id="737301" name="Rectangle 21"/>
            <p:cNvSpPr>
              <a:spLocks noChangeArrowheads="1"/>
            </p:cNvSpPr>
            <p:nvPr/>
          </p:nvSpPr>
          <p:spPr bwMode="auto">
            <a:xfrm>
              <a:off x="4129" y="1858"/>
              <a:ext cx="55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900" b="1">
                  <a:solidFill>
                    <a:srgbClr val="000000"/>
                  </a:solidFill>
                </a:rPr>
                <a:t>1154,95</a:t>
              </a:r>
              <a:endParaRPr lang="pt-BR"/>
            </a:p>
          </p:txBody>
        </p:sp>
        <p:sp>
          <p:nvSpPr>
            <p:cNvPr id="737302" name="Rectangle 22"/>
            <p:cNvSpPr>
              <a:spLocks noChangeArrowheads="1"/>
            </p:cNvSpPr>
            <p:nvPr/>
          </p:nvSpPr>
          <p:spPr bwMode="auto">
            <a:xfrm>
              <a:off x="4878" y="1858"/>
              <a:ext cx="55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900" b="1">
                  <a:solidFill>
                    <a:srgbClr val="000000"/>
                  </a:solidFill>
                </a:rPr>
                <a:t>1190,55</a:t>
              </a:r>
              <a:endParaRPr lang="pt-BR"/>
            </a:p>
          </p:txBody>
        </p:sp>
        <p:sp>
          <p:nvSpPr>
            <p:cNvPr id="737303" name="Rectangle 23"/>
            <p:cNvSpPr>
              <a:spLocks noChangeArrowheads="1"/>
            </p:cNvSpPr>
            <p:nvPr/>
          </p:nvSpPr>
          <p:spPr bwMode="auto">
            <a:xfrm>
              <a:off x="240" y="2041"/>
              <a:ext cx="1007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900" b="1">
                  <a:solidFill>
                    <a:srgbClr val="000000"/>
                  </a:solidFill>
                </a:rPr>
                <a:t>2 linhas X20M</a:t>
              </a:r>
              <a:endParaRPr lang="pt-BR"/>
            </a:p>
          </p:txBody>
        </p:sp>
        <p:sp>
          <p:nvSpPr>
            <p:cNvPr id="737304" name="Rectangle 24"/>
            <p:cNvSpPr>
              <a:spLocks noChangeArrowheads="1"/>
            </p:cNvSpPr>
            <p:nvPr/>
          </p:nvSpPr>
          <p:spPr bwMode="auto">
            <a:xfrm>
              <a:off x="1694" y="2041"/>
              <a:ext cx="38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900" b="1">
                  <a:solidFill>
                    <a:srgbClr val="000000"/>
                  </a:solidFill>
                </a:rPr>
                <a:t>21,73</a:t>
              </a:r>
              <a:endParaRPr lang="pt-BR"/>
            </a:p>
          </p:txBody>
        </p:sp>
        <p:sp>
          <p:nvSpPr>
            <p:cNvPr id="737305" name="Rectangle 25"/>
            <p:cNvSpPr>
              <a:spLocks noChangeArrowheads="1"/>
            </p:cNvSpPr>
            <p:nvPr/>
          </p:nvSpPr>
          <p:spPr bwMode="auto">
            <a:xfrm>
              <a:off x="2602" y="2041"/>
              <a:ext cx="467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900" b="1">
                  <a:solidFill>
                    <a:srgbClr val="000000"/>
                  </a:solidFill>
                </a:rPr>
                <a:t>433,33</a:t>
              </a:r>
              <a:endParaRPr lang="pt-BR"/>
            </a:p>
          </p:txBody>
        </p:sp>
        <p:sp>
          <p:nvSpPr>
            <p:cNvPr id="737306" name="Rectangle 26"/>
            <p:cNvSpPr>
              <a:spLocks noChangeArrowheads="1"/>
            </p:cNvSpPr>
            <p:nvPr/>
          </p:nvSpPr>
          <p:spPr bwMode="auto">
            <a:xfrm>
              <a:off x="3438" y="2041"/>
              <a:ext cx="38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900" b="1">
                  <a:solidFill>
                    <a:srgbClr val="000000"/>
                  </a:solidFill>
                </a:rPr>
                <a:t>61,90</a:t>
              </a:r>
              <a:endParaRPr lang="pt-BR"/>
            </a:p>
          </p:txBody>
        </p:sp>
        <p:sp>
          <p:nvSpPr>
            <p:cNvPr id="737307" name="Rectangle 27"/>
            <p:cNvSpPr>
              <a:spLocks noChangeArrowheads="1"/>
            </p:cNvSpPr>
            <p:nvPr/>
          </p:nvSpPr>
          <p:spPr bwMode="auto">
            <a:xfrm>
              <a:off x="4129" y="2041"/>
              <a:ext cx="55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900" b="1">
                  <a:solidFill>
                    <a:srgbClr val="000000"/>
                  </a:solidFill>
                </a:rPr>
                <a:t>1004,20</a:t>
              </a:r>
              <a:endParaRPr lang="pt-BR"/>
            </a:p>
          </p:txBody>
        </p:sp>
        <p:sp>
          <p:nvSpPr>
            <p:cNvPr id="737308" name="Rectangle 28"/>
            <p:cNvSpPr>
              <a:spLocks noChangeArrowheads="1"/>
            </p:cNvSpPr>
            <p:nvPr/>
          </p:nvSpPr>
          <p:spPr bwMode="auto">
            <a:xfrm>
              <a:off x="4878" y="2041"/>
              <a:ext cx="55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900" b="1">
                  <a:solidFill>
                    <a:srgbClr val="000000"/>
                  </a:solidFill>
                </a:rPr>
                <a:t>1066,11</a:t>
              </a:r>
              <a:endParaRPr lang="pt-BR"/>
            </a:p>
          </p:txBody>
        </p:sp>
        <p:sp>
          <p:nvSpPr>
            <p:cNvPr id="737309" name="Rectangle 29"/>
            <p:cNvSpPr>
              <a:spLocks noChangeArrowheads="1"/>
            </p:cNvSpPr>
            <p:nvPr/>
          </p:nvSpPr>
          <p:spPr bwMode="auto">
            <a:xfrm>
              <a:off x="240" y="2225"/>
              <a:ext cx="96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900" b="1">
                  <a:solidFill>
                    <a:srgbClr val="000000"/>
                  </a:solidFill>
                </a:rPr>
                <a:t>3 linhasX20M</a:t>
              </a:r>
              <a:endParaRPr lang="pt-BR"/>
            </a:p>
          </p:txBody>
        </p:sp>
        <p:sp>
          <p:nvSpPr>
            <p:cNvPr id="737310" name="Rectangle 30"/>
            <p:cNvSpPr>
              <a:spLocks noChangeArrowheads="1"/>
            </p:cNvSpPr>
            <p:nvPr/>
          </p:nvSpPr>
          <p:spPr bwMode="auto">
            <a:xfrm>
              <a:off x="1694" y="2225"/>
              <a:ext cx="38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900" b="1">
                  <a:solidFill>
                    <a:srgbClr val="000000"/>
                  </a:solidFill>
                </a:rPr>
                <a:t>30,76</a:t>
              </a:r>
              <a:endParaRPr lang="pt-BR"/>
            </a:p>
          </p:txBody>
        </p:sp>
        <p:sp>
          <p:nvSpPr>
            <p:cNvPr id="737311" name="Rectangle 31"/>
            <p:cNvSpPr>
              <a:spLocks noChangeArrowheads="1"/>
            </p:cNvSpPr>
            <p:nvPr/>
          </p:nvSpPr>
          <p:spPr bwMode="auto">
            <a:xfrm>
              <a:off x="2602" y="2225"/>
              <a:ext cx="467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900" b="1">
                  <a:solidFill>
                    <a:srgbClr val="000000"/>
                  </a:solidFill>
                </a:rPr>
                <a:t>575,02</a:t>
              </a:r>
              <a:endParaRPr lang="pt-BR"/>
            </a:p>
          </p:txBody>
        </p:sp>
        <p:sp>
          <p:nvSpPr>
            <p:cNvPr id="737312" name="Rectangle 32"/>
            <p:cNvSpPr>
              <a:spLocks noChangeArrowheads="1"/>
            </p:cNvSpPr>
            <p:nvPr/>
          </p:nvSpPr>
          <p:spPr bwMode="auto">
            <a:xfrm>
              <a:off x="3438" y="2225"/>
              <a:ext cx="38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900" b="1">
                  <a:solidFill>
                    <a:srgbClr val="000000"/>
                  </a:solidFill>
                </a:rPr>
                <a:t>82,15</a:t>
              </a:r>
              <a:endParaRPr lang="pt-BR"/>
            </a:p>
          </p:txBody>
        </p:sp>
        <p:sp>
          <p:nvSpPr>
            <p:cNvPr id="737313" name="Rectangle 33"/>
            <p:cNvSpPr>
              <a:spLocks noChangeArrowheads="1"/>
            </p:cNvSpPr>
            <p:nvPr/>
          </p:nvSpPr>
          <p:spPr bwMode="auto">
            <a:xfrm>
              <a:off x="4170" y="2225"/>
              <a:ext cx="467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900" b="1">
                  <a:solidFill>
                    <a:srgbClr val="000000"/>
                  </a:solidFill>
                </a:rPr>
                <a:t>888,54</a:t>
              </a:r>
              <a:endParaRPr lang="pt-BR"/>
            </a:p>
          </p:txBody>
        </p:sp>
        <p:sp>
          <p:nvSpPr>
            <p:cNvPr id="737314" name="Rectangle 34"/>
            <p:cNvSpPr>
              <a:spLocks noChangeArrowheads="1"/>
            </p:cNvSpPr>
            <p:nvPr/>
          </p:nvSpPr>
          <p:spPr bwMode="auto">
            <a:xfrm>
              <a:off x="4919" y="2225"/>
              <a:ext cx="467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900" b="1">
                  <a:solidFill>
                    <a:srgbClr val="000000"/>
                  </a:solidFill>
                </a:rPr>
                <a:t>970,69</a:t>
              </a:r>
              <a:endParaRPr lang="pt-BR"/>
            </a:p>
          </p:txBody>
        </p:sp>
        <p:sp>
          <p:nvSpPr>
            <p:cNvPr id="737315" name="Rectangle 35"/>
            <p:cNvSpPr>
              <a:spLocks noChangeArrowheads="1"/>
            </p:cNvSpPr>
            <p:nvPr/>
          </p:nvSpPr>
          <p:spPr bwMode="auto">
            <a:xfrm>
              <a:off x="240" y="2408"/>
              <a:ext cx="100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900" b="1">
                  <a:solidFill>
                    <a:srgbClr val="000000"/>
                  </a:solidFill>
                </a:rPr>
                <a:t>Arroz Solteiro</a:t>
              </a:r>
              <a:endParaRPr lang="pt-BR"/>
            </a:p>
          </p:txBody>
        </p:sp>
        <p:sp>
          <p:nvSpPr>
            <p:cNvPr id="737316" name="Rectangle 36"/>
            <p:cNvSpPr>
              <a:spLocks noChangeArrowheads="1"/>
            </p:cNvSpPr>
            <p:nvPr/>
          </p:nvSpPr>
          <p:spPr bwMode="auto">
            <a:xfrm>
              <a:off x="1735" y="2408"/>
              <a:ext cx="297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900" b="1">
                  <a:solidFill>
                    <a:srgbClr val="000000"/>
                  </a:solidFill>
                </a:rPr>
                <a:t>0,00</a:t>
              </a:r>
              <a:endParaRPr lang="pt-BR"/>
            </a:p>
          </p:txBody>
        </p:sp>
        <p:sp>
          <p:nvSpPr>
            <p:cNvPr id="737317" name="Rectangle 37"/>
            <p:cNvSpPr>
              <a:spLocks noChangeArrowheads="1"/>
            </p:cNvSpPr>
            <p:nvPr/>
          </p:nvSpPr>
          <p:spPr bwMode="auto">
            <a:xfrm>
              <a:off x="2684" y="2408"/>
              <a:ext cx="297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900" b="1">
                  <a:solidFill>
                    <a:srgbClr val="000000"/>
                  </a:solidFill>
                </a:rPr>
                <a:t>0,00</a:t>
              </a:r>
              <a:endParaRPr lang="pt-BR"/>
            </a:p>
          </p:txBody>
        </p:sp>
        <p:sp>
          <p:nvSpPr>
            <p:cNvPr id="737318" name="Rectangle 38"/>
            <p:cNvSpPr>
              <a:spLocks noChangeArrowheads="1"/>
            </p:cNvSpPr>
            <p:nvPr/>
          </p:nvSpPr>
          <p:spPr bwMode="auto">
            <a:xfrm>
              <a:off x="3479" y="2408"/>
              <a:ext cx="297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900" b="1">
                  <a:solidFill>
                    <a:srgbClr val="000000"/>
                  </a:solidFill>
                </a:rPr>
                <a:t>0,00</a:t>
              </a:r>
              <a:endParaRPr lang="pt-BR"/>
            </a:p>
          </p:txBody>
        </p:sp>
        <p:sp>
          <p:nvSpPr>
            <p:cNvPr id="737319" name="Rectangle 39"/>
            <p:cNvSpPr>
              <a:spLocks noChangeArrowheads="1"/>
            </p:cNvSpPr>
            <p:nvPr/>
          </p:nvSpPr>
          <p:spPr bwMode="auto">
            <a:xfrm>
              <a:off x="4129" y="2408"/>
              <a:ext cx="55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900" b="1">
                  <a:solidFill>
                    <a:srgbClr val="000000"/>
                  </a:solidFill>
                </a:rPr>
                <a:t>1283,00</a:t>
              </a:r>
              <a:endParaRPr lang="pt-BR"/>
            </a:p>
          </p:txBody>
        </p:sp>
        <p:sp>
          <p:nvSpPr>
            <p:cNvPr id="737320" name="Rectangle 40"/>
            <p:cNvSpPr>
              <a:spLocks noChangeArrowheads="1"/>
            </p:cNvSpPr>
            <p:nvPr/>
          </p:nvSpPr>
          <p:spPr bwMode="auto">
            <a:xfrm>
              <a:off x="4878" y="2408"/>
              <a:ext cx="55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900" b="1">
                  <a:solidFill>
                    <a:srgbClr val="000000"/>
                  </a:solidFill>
                </a:rPr>
                <a:t>1283,00</a:t>
              </a:r>
              <a:endParaRPr lang="pt-BR"/>
            </a:p>
          </p:txBody>
        </p:sp>
        <p:sp>
          <p:nvSpPr>
            <p:cNvPr id="737321" name="Rectangle 41"/>
            <p:cNvSpPr>
              <a:spLocks noChangeArrowheads="1"/>
            </p:cNvSpPr>
            <p:nvPr/>
          </p:nvSpPr>
          <p:spPr bwMode="auto">
            <a:xfrm>
              <a:off x="240" y="2592"/>
              <a:ext cx="736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900" b="1">
                  <a:solidFill>
                    <a:srgbClr val="000000"/>
                  </a:solidFill>
                </a:rPr>
                <a:t>Euc. (3X2)</a:t>
              </a:r>
              <a:endParaRPr lang="pt-BR"/>
            </a:p>
          </p:txBody>
        </p:sp>
        <p:sp>
          <p:nvSpPr>
            <p:cNvPr id="737322" name="Rectangle 42"/>
            <p:cNvSpPr>
              <a:spLocks noChangeArrowheads="1"/>
            </p:cNvSpPr>
            <p:nvPr/>
          </p:nvSpPr>
          <p:spPr bwMode="auto">
            <a:xfrm>
              <a:off x="2561" y="2592"/>
              <a:ext cx="55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900" b="1">
                  <a:solidFill>
                    <a:srgbClr val="000000"/>
                  </a:solidFill>
                </a:rPr>
                <a:t>1660,95</a:t>
              </a:r>
              <a:endParaRPr lang="pt-BR"/>
            </a:p>
          </p:txBody>
        </p:sp>
        <p:sp>
          <p:nvSpPr>
            <p:cNvPr id="737323" name="Rectangle 43"/>
            <p:cNvSpPr>
              <a:spLocks noChangeArrowheads="1"/>
            </p:cNvSpPr>
            <p:nvPr/>
          </p:nvSpPr>
          <p:spPr bwMode="auto">
            <a:xfrm>
              <a:off x="3397" y="2592"/>
              <a:ext cx="467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900" b="1">
                  <a:solidFill>
                    <a:srgbClr val="000000"/>
                  </a:solidFill>
                </a:rPr>
                <a:t>237,28</a:t>
              </a:r>
              <a:endParaRPr lang="pt-BR"/>
            </a:p>
          </p:txBody>
        </p:sp>
        <p:sp>
          <p:nvSpPr>
            <p:cNvPr id="737324" name="Rectangle 44"/>
            <p:cNvSpPr>
              <a:spLocks noChangeArrowheads="1"/>
            </p:cNvSpPr>
            <p:nvPr/>
          </p:nvSpPr>
          <p:spPr bwMode="auto">
            <a:xfrm>
              <a:off x="4252" y="2592"/>
              <a:ext cx="297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900" b="1">
                  <a:solidFill>
                    <a:srgbClr val="000000"/>
                  </a:solidFill>
                </a:rPr>
                <a:t>0,00</a:t>
              </a:r>
              <a:endParaRPr lang="pt-BR"/>
            </a:p>
          </p:txBody>
        </p:sp>
        <p:sp>
          <p:nvSpPr>
            <p:cNvPr id="737325" name="Rectangle 45"/>
            <p:cNvSpPr>
              <a:spLocks noChangeArrowheads="1"/>
            </p:cNvSpPr>
            <p:nvPr/>
          </p:nvSpPr>
          <p:spPr bwMode="auto">
            <a:xfrm>
              <a:off x="4919" y="2592"/>
              <a:ext cx="467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900" b="1">
                  <a:solidFill>
                    <a:srgbClr val="000000"/>
                  </a:solidFill>
                </a:rPr>
                <a:t>237,28</a:t>
              </a:r>
              <a:endParaRPr lang="pt-BR"/>
            </a:p>
          </p:txBody>
        </p:sp>
        <p:sp>
          <p:nvSpPr>
            <p:cNvPr id="737326" name="Rectangle 46"/>
            <p:cNvSpPr>
              <a:spLocks noChangeArrowheads="1"/>
            </p:cNvSpPr>
            <p:nvPr/>
          </p:nvSpPr>
          <p:spPr bwMode="auto">
            <a:xfrm>
              <a:off x="236" y="2805"/>
              <a:ext cx="114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500">
                  <a:solidFill>
                    <a:srgbClr val="000000"/>
                  </a:solidFill>
                </a:rPr>
                <a:t>* Amortização 7 anos</a:t>
              </a:r>
              <a:endParaRPr lang="pt-BR"/>
            </a:p>
          </p:txBody>
        </p:sp>
        <p:sp>
          <p:nvSpPr>
            <p:cNvPr id="737327" name="Rectangle 47"/>
            <p:cNvSpPr>
              <a:spLocks noChangeArrowheads="1"/>
            </p:cNvSpPr>
            <p:nvPr/>
          </p:nvSpPr>
          <p:spPr bwMode="auto">
            <a:xfrm>
              <a:off x="3492" y="1491"/>
              <a:ext cx="99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900" b="1">
                  <a:solidFill>
                    <a:srgbClr val="000000"/>
                  </a:solidFill>
                </a:rPr>
                <a:t>Custo (R$/ha)</a:t>
              </a:r>
              <a:endParaRPr lang="pt-BR"/>
            </a:p>
          </p:txBody>
        </p:sp>
        <p:sp>
          <p:nvSpPr>
            <p:cNvPr id="737328" name="Line 48"/>
            <p:cNvSpPr>
              <a:spLocks noChangeShapeType="1"/>
            </p:cNvSpPr>
            <p:nvPr/>
          </p:nvSpPr>
          <p:spPr bwMode="auto">
            <a:xfrm>
              <a:off x="211" y="1480"/>
              <a:ext cx="53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37329" name="Rectangle 49"/>
            <p:cNvSpPr>
              <a:spLocks noChangeArrowheads="1"/>
            </p:cNvSpPr>
            <p:nvPr/>
          </p:nvSpPr>
          <p:spPr bwMode="auto">
            <a:xfrm>
              <a:off x="211" y="1480"/>
              <a:ext cx="5303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37330" name="Line 50"/>
            <p:cNvSpPr>
              <a:spLocks noChangeShapeType="1"/>
            </p:cNvSpPr>
            <p:nvPr/>
          </p:nvSpPr>
          <p:spPr bwMode="auto">
            <a:xfrm>
              <a:off x="211" y="2764"/>
              <a:ext cx="53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37331" name="Rectangle 51"/>
            <p:cNvSpPr>
              <a:spLocks noChangeArrowheads="1"/>
            </p:cNvSpPr>
            <p:nvPr/>
          </p:nvSpPr>
          <p:spPr bwMode="auto">
            <a:xfrm>
              <a:off x="211" y="2764"/>
              <a:ext cx="5303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37332" name="Text Box 52"/>
          <p:cNvSpPr txBox="1">
            <a:spLocks noChangeArrowheads="1"/>
          </p:cNvSpPr>
          <p:nvPr/>
        </p:nvSpPr>
        <p:spPr bwMode="auto">
          <a:xfrm>
            <a:off x="179388" y="5284788"/>
            <a:ext cx="4752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b="1"/>
              <a:t>Wruck &amp; Cobucci, 2009. (Dados não publicados)</a:t>
            </a:r>
            <a:endParaRPr lang="en-US" sz="1400" b="1"/>
          </a:p>
        </p:txBody>
      </p:sp>
      <p:sp>
        <p:nvSpPr>
          <p:cNvPr id="737333" name="Rectangle 53"/>
          <p:cNvSpPr>
            <a:spLocks noChangeArrowheads="1"/>
          </p:cNvSpPr>
          <p:nvPr/>
        </p:nvSpPr>
        <p:spPr bwMode="auto">
          <a:xfrm>
            <a:off x="323850" y="908050"/>
            <a:ext cx="86407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/>
            <a:r>
              <a:rPr lang="pt-BR" sz="2400"/>
              <a:t>Custo total (R$ ha</a:t>
            </a:r>
            <a:r>
              <a:rPr lang="pt-BR" sz="2400" baseline="30000"/>
              <a:t>-1</a:t>
            </a:r>
            <a:r>
              <a:rPr lang="pt-BR" sz="2400"/>
              <a:t>) do SILPF, em função da sua configuração, no ano agrícola 2008-09 (implantação). Nova Canaã do Norte - MT, 2009.</a:t>
            </a:r>
          </a:p>
        </p:txBody>
      </p:sp>
      <p:sp>
        <p:nvSpPr>
          <p:cNvPr id="737334" name="CaixaDeTexto 1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pt-BR" sz="800">
              <a:cs typeface="Arial" pitchFamily="34" charset="0"/>
            </a:endParaRPr>
          </a:p>
          <a:p>
            <a:pPr algn="ctr" eaLnBrk="0" hangingPunct="0"/>
            <a:r>
              <a:rPr lang="pt-BR" sz="3200">
                <a:cs typeface="Arial" pitchFamily="34" charset="0"/>
              </a:rPr>
              <a:t>Resultados – Econômicos 2008-09</a:t>
            </a:r>
          </a:p>
          <a:p>
            <a:pPr algn="ctr" eaLnBrk="0" hangingPunct="0"/>
            <a:endParaRPr lang="pt-BR" sz="40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306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3413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8308" name="Text Box 4"/>
          <p:cNvSpPr txBox="1">
            <a:spLocks noChangeArrowheads="1"/>
          </p:cNvSpPr>
          <p:nvPr/>
        </p:nvSpPr>
        <p:spPr bwMode="auto">
          <a:xfrm>
            <a:off x="250825" y="5284788"/>
            <a:ext cx="4752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b="1"/>
              <a:t>Wruck &amp; Cobucci, 2009. (Dados não publicados)</a:t>
            </a:r>
            <a:endParaRPr lang="en-US" sz="1400" b="1"/>
          </a:p>
        </p:txBody>
      </p:sp>
      <p:sp>
        <p:nvSpPr>
          <p:cNvPr id="738309" name="Rectangle 5"/>
          <p:cNvSpPr>
            <a:spLocks noChangeArrowheads="1"/>
          </p:cNvSpPr>
          <p:nvPr/>
        </p:nvSpPr>
        <p:spPr bwMode="auto">
          <a:xfrm>
            <a:off x="323850" y="908050"/>
            <a:ext cx="86407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/>
            <a:r>
              <a:rPr lang="pt-BR" sz="2400"/>
              <a:t>Margem líquida (R$ ha</a:t>
            </a:r>
            <a:r>
              <a:rPr lang="pt-BR" sz="2400" baseline="30000"/>
              <a:t>-1</a:t>
            </a:r>
            <a:r>
              <a:rPr lang="pt-BR" sz="2400"/>
              <a:t>) do SILPF, em função da sua configuração, no ano agrícola 2008-09 (implantação). Nova Canaã do Norte - MT, 2009.</a:t>
            </a:r>
          </a:p>
        </p:txBody>
      </p:sp>
      <p:pic>
        <p:nvPicPr>
          <p:cNvPr id="7383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133600"/>
            <a:ext cx="889317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8311" name="Text Box 7"/>
          <p:cNvSpPr txBox="1">
            <a:spLocks noChangeArrowheads="1"/>
          </p:cNvSpPr>
          <p:nvPr/>
        </p:nvSpPr>
        <p:spPr bwMode="auto">
          <a:xfrm>
            <a:off x="2124075" y="3789363"/>
            <a:ext cx="251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/>
              <a:t>Fonte: Sis-Eucalipto / Embrapa Floresta Oliveira (2009)</a:t>
            </a:r>
            <a:endParaRPr lang="en-US" sz="1200"/>
          </a:p>
        </p:txBody>
      </p:sp>
      <p:sp>
        <p:nvSpPr>
          <p:cNvPr id="738312" name="Text Box 8"/>
          <p:cNvSpPr txBox="1">
            <a:spLocks noChangeArrowheads="1"/>
          </p:cNvSpPr>
          <p:nvPr/>
        </p:nvSpPr>
        <p:spPr bwMode="auto">
          <a:xfrm>
            <a:off x="1116013" y="4537075"/>
            <a:ext cx="7524750" cy="5476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solidFill>
                  <a:srgbClr val="336600"/>
                </a:solidFill>
                <a:latin typeface="Arial Black" pitchFamily="34" charset="0"/>
              </a:rPr>
              <a:t>1 linha x 20m </a:t>
            </a:r>
            <a:r>
              <a:rPr lang="pt-BR" b="1">
                <a:solidFill>
                  <a:srgbClr val="336600"/>
                </a:solidFill>
                <a:latin typeface="Arial Black" pitchFamily="34" charset="0"/>
                <a:sym typeface="Wingdings" pitchFamily="2" charset="2"/>
              </a:rPr>
              <a:t> R$ 1.125,40  (49%)</a:t>
            </a:r>
            <a:endParaRPr lang="pt-BR" b="1">
              <a:solidFill>
                <a:srgbClr val="336600"/>
              </a:solidFill>
              <a:latin typeface="Arial Black" pitchFamily="34" charset="0"/>
            </a:endParaRPr>
          </a:p>
        </p:txBody>
      </p:sp>
      <p:sp>
        <p:nvSpPr>
          <p:cNvPr id="738313" name="CaixaDeTexto 1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pt-BR" sz="800">
              <a:cs typeface="Arial" pitchFamily="34" charset="0"/>
            </a:endParaRPr>
          </a:p>
          <a:p>
            <a:pPr algn="ctr" eaLnBrk="0" hangingPunct="0"/>
            <a:r>
              <a:rPr lang="pt-BR" sz="3200">
                <a:cs typeface="Arial" pitchFamily="34" charset="0"/>
              </a:rPr>
              <a:t>Resultados – Econômicos 2008-09</a:t>
            </a:r>
          </a:p>
          <a:p>
            <a:pPr algn="ctr" eaLnBrk="0" hangingPunct="0"/>
            <a:endParaRPr lang="pt-BR" sz="40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2754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3413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2756" name="Text Box 4"/>
          <p:cNvSpPr txBox="1">
            <a:spLocks noChangeArrowheads="1"/>
          </p:cNvSpPr>
          <p:nvPr/>
        </p:nvSpPr>
        <p:spPr bwMode="auto">
          <a:xfrm>
            <a:off x="250825" y="5284788"/>
            <a:ext cx="4752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b="1"/>
              <a:t>Wruck &amp; Cobucci, 2010. (Dados não publicados)</a:t>
            </a:r>
            <a:endParaRPr lang="en-US" sz="1400" b="1"/>
          </a:p>
        </p:txBody>
      </p:sp>
      <p:sp>
        <p:nvSpPr>
          <p:cNvPr id="842757" name="Rectangle 5"/>
          <p:cNvSpPr>
            <a:spLocks noChangeArrowheads="1"/>
          </p:cNvSpPr>
          <p:nvPr/>
        </p:nvSpPr>
        <p:spPr bwMode="auto">
          <a:xfrm>
            <a:off x="323850" y="908050"/>
            <a:ext cx="86407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/>
            <a:r>
              <a:rPr lang="pt-BR" sz="2400"/>
              <a:t>Margem líquida (R$ ha</a:t>
            </a:r>
            <a:r>
              <a:rPr lang="pt-BR" sz="2400" baseline="30000"/>
              <a:t>-1</a:t>
            </a:r>
            <a:r>
              <a:rPr lang="pt-BR" sz="2400"/>
              <a:t>) do SILPF, em função da sua configuração, no ano agrícola 2009-10 (implantação). Nova Canaã do Norte - MT, 2010.</a:t>
            </a:r>
          </a:p>
        </p:txBody>
      </p:sp>
      <p:sp>
        <p:nvSpPr>
          <p:cNvPr id="842759" name="Text Box 7"/>
          <p:cNvSpPr txBox="1">
            <a:spLocks noChangeArrowheads="1"/>
          </p:cNvSpPr>
          <p:nvPr/>
        </p:nvSpPr>
        <p:spPr bwMode="auto">
          <a:xfrm>
            <a:off x="2124075" y="3789363"/>
            <a:ext cx="251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/>
              <a:t>Fonte: Sis-Eucalipto / Embrapa Floresta Oliveira (2009)</a:t>
            </a:r>
            <a:endParaRPr lang="en-US" sz="1200"/>
          </a:p>
        </p:txBody>
      </p:sp>
      <p:sp>
        <p:nvSpPr>
          <p:cNvPr id="842760" name="Text Box 8"/>
          <p:cNvSpPr txBox="1">
            <a:spLocks noChangeArrowheads="1"/>
          </p:cNvSpPr>
          <p:nvPr/>
        </p:nvSpPr>
        <p:spPr bwMode="auto">
          <a:xfrm>
            <a:off x="1116013" y="4537075"/>
            <a:ext cx="7524750" cy="5476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solidFill>
                  <a:srgbClr val="336600"/>
                </a:solidFill>
                <a:latin typeface="Arial Black" pitchFamily="34" charset="0"/>
              </a:rPr>
              <a:t>3 linhas x [3x2]x20m </a:t>
            </a:r>
            <a:r>
              <a:rPr lang="pt-BR" b="1">
                <a:solidFill>
                  <a:srgbClr val="336600"/>
                </a:solidFill>
                <a:latin typeface="Arial Black" pitchFamily="34" charset="0"/>
                <a:sym typeface="Wingdings" pitchFamily="2" charset="2"/>
              </a:rPr>
              <a:t> R$ 786,88</a:t>
            </a:r>
            <a:endParaRPr lang="pt-BR" b="1">
              <a:solidFill>
                <a:srgbClr val="336600"/>
              </a:solidFill>
              <a:latin typeface="Arial Black" pitchFamily="34" charset="0"/>
            </a:endParaRPr>
          </a:p>
        </p:txBody>
      </p:sp>
      <p:sp>
        <p:nvSpPr>
          <p:cNvPr id="842761" name="CaixaDeTexto 1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pt-BR" sz="800">
              <a:cs typeface="Arial" pitchFamily="34" charset="0"/>
            </a:endParaRPr>
          </a:p>
          <a:p>
            <a:pPr algn="ctr" eaLnBrk="0" hangingPunct="0"/>
            <a:r>
              <a:rPr lang="pt-BR" sz="3200">
                <a:cs typeface="Arial" pitchFamily="34" charset="0"/>
              </a:rPr>
              <a:t>Resultados – Econômicos 2009-10</a:t>
            </a:r>
          </a:p>
          <a:p>
            <a:pPr algn="ctr" eaLnBrk="0" hangingPunct="0"/>
            <a:endParaRPr lang="pt-BR" sz="400">
              <a:cs typeface="Arial" pitchFamily="34" charset="0"/>
            </a:endParaRPr>
          </a:p>
        </p:txBody>
      </p:sp>
      <p:grpSp>
        <p:nvGrpSpPr>
          <p:cNvPr id="842763" name="Group 11"/>
          <p:cNvGrpSpPr>
            <a:grpSpLocks noChangeAspect="1"/>
          </p:cNvGrpSpPr>
          <p:nvPr/>
        </p:nvGrpSpPr>
        <p:grpSpPr bwMode="auto">
          <a:xfrm>
            <a:off x="107950" y="2133600"/>
            <a:ext cx="8893175" cy="2303463"/>
            <a:chOff x="158" y="1344"/>
            <a:chExt cx="5602" cy="1451"/>
          </a:xfrm>
        </p:grpSpPr>
        <p:sp>
          <p:nvSpPr>
            <p:cNvPr id="842762" name="AutoShape 10"/>
            <p:cNvSpPr>
              <a:spLocks noChangeAspect="1" noChangeArrowheads="1" noTextEdit="1"/>
            </p:cNvSpPr>
            <p:nvPr/>
          </p:nvSpPr>
          <p:spPr bwMode="auto">
            <a:xfrm>
              <a:off x="158" y="1344"/>
              <a:ext cx="5602" cy="1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42764" name="Rectangle 12"/>
            <p:cNvSpPr>
              <a:spLocks noChangeArrowheads="1"/>
            </p:cNvSpPr>
            <p:nvPr/>
          </p:nvSpPr>
          <p:spPr bwMode="auto">
            <a:xfrm>
              <a:off x="163" y="1349"/>
              <a:ext cx="1436" cy="300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42765" name="Rectangle 13"/>
            <p:cNvSpPr>
              <a:spLocks noChangeArrowheads="1"/>
            </p:cNvSpPr>
            <p:nvPr/>
          </p:nvSpPr>
          <p:spPr bwMode="auto">
            <a:xfrm>
              <a:off x="1598" y="1349"/>
              <a:ext cx="1619" cy="300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42766" name="Rectangle 14"/>
            <p:cNvSpPr>
              <a:spLocks noChangeArrowheads="1"/>
            </p:cNvSpPr>
            <p:nvPr/>
          </p:nvSpPr>
          <p:spPr bwMode="auto">
            <a:xfrm>
              <a:off x="3216" y="1349"/>
              <a:ext cx="1567" cy="300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42767" name="Rectangle 15"/>
            <p:cNvSpPr>
              <a:spLocks noChangeArrowheads="1"/>
            </p:cNvSpPr>
            <p:nvPr/>
          </p:nvSpPr>
          <p:spPr bwMode="auto">
            <a:xfrm>
              <a:off x="4782" y="1349"/>
              <a:ext cx="974" cy="30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42768" name="Rectangle 16"/>
            <p:cNvSpPr>
              <a:spLocks noChangeArrowheads="1"/>
            </p:cNvSpPr>
            <p:nvPr/>
          </p:nvSpPr>
          <p:spPr bwMode="auto">
            <a:xfrm>
              <a:off x="181" y="1352"/>
              <a:ext cx="67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 b="1">
                  <a:solidFill>
                    <a:srgbClr val="000000"/>
                  </a:solidFill>
                </a:rPr>
                <a:t>Tratamentos</a:t>
              </a:r>
              <a:endParaRPr lang="pt-BR"/>
            </a:p>
          </p:txBody>
        </p:sp>
        <p:sp>
          <p:nvSpPr>
            <p:cNvPr id="842769" name="Rectangle 17"/>
            <p:cNvSpPr>
              <a:spLocks noChangeArrowheads="1"/>
            </p:cNvSpPr>
            <p:nvPr/>
          </p:nvSpPr>
          <p:spPr bwMode="auto">
            <a:xfrm>
              <a:off x="931" y="1352"/>
              <a:ext cx="73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 b="1">
                  <a:solidFill>
                    <a:srgbClr val="000000"/>
                  </a:solidFill>
                </a:rPr>
                <a:t>Redução área</a:t>
              </a:r>
              <a:endParaRPr lang="pt-BR"/>
            </a:p>
          </p:txBody>
        </p:sp>
        <p:sp>
          <p:nvSpPr>
            <p:cNvPr id="842770" name="Rectangle 18"/>
            <p:cNvSpPr>
              <a:spLocks noChangeArrowheads="1"/>
            </p:cNvSpPr>
            <p:nvPr/>
          </p:nvSpPr>
          <p:spPr bwMode="auto">
            <a:xfrm>
              <a:off x="965" y="1509"/>
              <a:ext cx="60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 b="1">
                  <a:solidFill>
                    <a:srgbClr val="000000"/>
                  </a:solidFill>
                </a:rPr>
                <a:t>de Soja (%)</a:t>
              </a:r>
              <a:endParaRPr lang="pt-BR"/>
            </a:p>
          </p:txBody>
        </p:sp>
        <p:sp>
          <p:nvSpPr>
            <p:cNvPr id="842771" name="Rectangle 19"/>
            <p:cNvSpPr>
              <a:spLocks noChangeArrowheads="1"/>
            </p:cNvSpPr>
            <p:nvPr/>
          </p:nvSpPr>
          <p:spPr bwMode="auto">
            <a:xfrm>
              <a:off x="1649" y="1508"/>
              <a:ext cx="67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 b="1">
                  <a:solidFill>
                    <a:srgbClr val="000000"/>
                  </a:solidFill>
                </a:rPr>
                <a:t>Eucalipto (m</a:t>
              </a:r>
              <a:endParaRPr lang="pt-BR"/>
            </a:p>
          </p:txBody>
        </p:sp>
        <p:sp>
          <p:nvSpPr>
            <p:cNvPr id="842772" name="Rectangle 20"/>
            <p:cNvSpPr>
              <a:spLocks noChangeArrowheads="1"/>
            </p:cNvSpPr>
            <p:nvPr/>
          </p:nvSpPr>
          <p:spPr bwMode="auto">
            <a:xfrm>
              <a:off x="2226" y="1487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900" b="1">
                  <a:solidFill>
                    <a:srgbClr val="000000"/>
                  </a:solidFill>
                </a:rPr>
                <a:t>3</a:t>
              </a:r>
              <a:endParaRPr lang="pt-BR"/>
            </a:p>
          </p:txBody>
        </p:sp>
        <p:sp>
          <p:nvSpPr>
            <p:cNvPr id="842773" name="Rectangle 21"/>
            <p:cNvSpPr>
              <a:spLocks noChangeArrowheads="1"/>
            </p:cNvSpPr>
            <p:nvPr/>
          </p:nvSpPr>
          <p:spPr bwMode="auto">
            <a:xfrm>
              <a:off x="2261" y="1508"/>
              <a:ext cx="34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 b="1">
                  <a:solidFill>
                    <a:srgbClr val="000000"/>
                  </a:solidFill>
                </a:rPr>
                <a:t> )/ano*</a:t>
              </a:r>
              <a:endParaRPr lang="pt-BR"/>
            </a:p>
          </p:txBody>
        </p:sp>
        <p:sp>
          <p:nvSpPr>
            <p:cNvPr id="842774" name="Rectangle 22"/>
            <p:cNvSpPr>
              <a:spLocks noChangeArrowheads="1"/>
            </p:cNvSpPr>
            <p:nvPr/>
          </p:nvSpPr>
          <p:spPr bwMode="auto">
            <a:xfrm>
              <a:off x="2606" y="1509"/>
              <a:ext cx="62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 b="1">
                  <a:solidFill>
                    <a:srgbClr val="000000"/>
                  </a:solidFill>
                </a:rPr>
                <a:t>Soja (sc/ha)</a:t>
              </a:r>
              <a:endParaRPr lang="pt-BR"/>
            </a:p>
          </p:txBody>
        </p:sp>
        <p:sp>
          <p:nvSpPr>
            <p:cNvPr id="842775" name="Rectangle 23"/>
            <p:cNvSpPr>
              <a:spLocks noChangeArrowheads="1"/>
            </p:cNvSpPr>
            <p:nvPr/>
          </p:nvSpPr>
          <p:spPr bwMode="auto">
            <a:xfrm>
              <a:off x="3264" y="1509"/>
              <a:ext cx="59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 b="1">
                  <a:solidFill>
                    <a:srgbClr val="000000"/>
                  </a:solidFill>
                </a:rPr>
                <a:t>Eucalipto**</a:t>
              </a:r>
              <a:endParaRPr lang="pt-BR"/>
            </a:p>
          </p:txBody>
        </p:sp>
        <p:sp>
          <p:nvSpPr>
            <p:cNvPr id="842776" name="Rectangle 24"/>
            <p:cNvSpPr>
              <a:spLocks noChangeArrowheads="1"/>
            </p:cNvSpPr>
            <p:nvPr/>
          </p:nvSpPr>
          <p:spPr bwMode="auto">
            <a:xfrm>
              <a:off x="3865" y="1509"/>
              <a:ext cx="39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 b="1">
                  <a:solidFill>
                    <a:srgbClr val="000000"/>
                  </a:solidFill>
                </a:rPr>
                <a:t>Soja ***</a:t>
              </a:r>
              <a:endParaRPr lang="pt-BR"/>
            </a:p>
          </p:txBody>
        </p:sp>
        <p:sp>
          <p:nvSpPr>
            <p:cNvPr id="842777" name="Rectangle 25"/>
            <p:cNvSpPr>
              <a:spLocks noChangeArrowheads="1"/>
            </p:cNvSpPr>
            <p:nvPr/>
          </p:nvSpPr>
          <p:spPr bwMode="auto">
            <a:xfrm>
              <a:off x="4314" y="1509"/>
              <a:ext cx="26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 b="1">
                  <a:solidFill>
                    <a:srgbClr val="000000"/>
                  </a:solidFill>
                </a:rPr>
                <a:t>Total</a:t>
              </a:r>
              <a:endParaRPr lang="pt-BR"/>
            </a:p>
          </p:txBody>
        </p:sp>
        <p:sp>
          <p:nvSpPr>
            <p:cNvPr id="842778" name="Rectangle 26"/>
            <p:cNvSpPr>
              <a:spLocks noChangeArrowheads="1"/>
            </p:cNvSpPr>
            <p:nvPr/>
          </p:nvSpPr>
          <p:spPr bwMode="auto">
            <a:xfrm>
              <a:off x="4899" y="1509"/>
              <a:ext cx="30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 b="1">
                  <a:solidFill>
                    <a:srgbClr val="000000"/>
                  </a:solidFill>
                </a:rPr>
                <a:t>R$/ha</a:t>
              </a:r>
              <a:endParaRPr lang="pt-BR"/>
            </a:p>
          </p:txBody>
        </p:sp>
        <p:sp>
          <p:nvSpPr>
            <p:cNvPr id="842779" name="Rectangle 27"/>
            <p:cNvSpPr>
              <a:spLocks noChangeArrowheads="1"/>
            </p:cNvSpPr>
            <p:nvPr/>
          </p:nvSpPr>
          <p:spPr bwMode="auto">
            <a:xfrm>
              <a:off x="5474" y="1509"/>
              <a:ext cx="10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 b="1">
                  <a:solidFill>
                    <a:srgbClr val="000000"/>
                  </a:solidFill>
                </a:rPr>
                <a:t>%</a:t>
              </a:r>
              <a:endParaRPr lang="pt-BR"/>
            </a:p>
          </p:txBody>
        </p:sp>
        <p:sp>
          <p:nvSpPr>
            <p:cNvPr id="842780" name="Rectangle 28"/>
            <p:cNvSpPr>
              <a:spLocks noChangeArrowheads="1"/>
            </p:cNvSpPr>
            <p:nvPr/>
          </p:nvSpPr>
          <p:spPr bwMode="auto">
            <a:xfrm>
              <a:off x="181" y="1650"/>
              <a:ext cx="68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 b="1">
                  <a:solidFill>
                    <a:srgbClr val="000000"/>
                  </a:solidFill>
                </a:rPr>
                <a:t>1 LinhaX20M</a:t>
              </a:r>
              <a:endParaRPr lang="pt-BR"/>
            </a:p>
          </p:txBody>
        </p:sp>
        <p:sp>
          <p:nvSpPr>
            <p:cNvPr id="842781" name="Rectangle 29"/>
            <p:cNvSpPr>
              <a:spLocks noChangeArrowheads="1"/>
            </p:cNvSpPr>
            <p:nvPr/>
          </p:nvSpPr>
          <p:spPr bwMode="auto">
            <a:xfrm>
              <a:off x="1125" y="1650"/>
              <a:ext cx="27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 b="1">
                  <a:solidFill>
                    <a:srgbClr val="000000"/>
                  </a:solidFill>
                </a:rPr>
                <a:t>10,00</a:t>
              </a:r>
              <a:endParaRPr lang="pt-BR"/>
            </a:p>
          </p:txBody>
        </p:sp>
        <p:sp>
          <p:nvSpPr>
            <p:cNvPr id="842782" name="Rectangle 30"/>
            <p:cNvSpPr>
              <a:spLocks noChangeArrowheads="1"/>
            </p:cNvSpPr>
            <p:nvPr/>
          </p:nvSpPr>
          <p:spPr bwMode="auto">
            <a:xfrm>
              <a:off x="1996" y="1654"/>
              <a:ext cx="21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>
                  <a:solidFill>
                    <a:srgbClr val="000000"/>
                  </a:solidFill>
                </a:rPr>
                <a:t>24,0</a:t>
              </a:r>
              <a:endParaRPr lang="pt-BR"/>
            </a:p>
          </p:txBody>
        </p:sp>
        <p:sp>
          <p:nvSpPr>
            <p:cNvPr id="842783" name="Rectangle 31"/>
            <p:cNvSpPr>
              <a:spLocks noChangeArrowheads="1"/>
            </p:cNvSpPr>
            <p:nvPr/>
          </p:nvSpPr>
          <p:spPr bwMode="auto">
            <a:xfrm>
              <a:off x="2805" y="1654"/>
              <a:ext cx="21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/>
                <a:t>53,9</a:t>
              </a:r>
            </a:p>
          </p:txBody>
        </p:sp>
        <p:sp>
          <p:nvSpPr>
            <p:cNvPr id="842784" name="Rectangle 32"/>
            <p:cNvSpPr>
              <a:spLocks noChangeArrowheads="1"/>
            </p:cNvSpPr>
            <p:nvPr/>
          </p:nvSpPr>
          <p:spPr bwMode="auto">
            <a:xfrm>
              <a:off x="3398" y="1654"/>
              <a:ext cx="27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>
                  <a:solidFill>
                    <a:srgbClr val="000000"/>
                  </a:solidFill>
                </a:rPr>
                <a:t>720,0</a:t>
              </a:r>
              <a:endParaRPr lang="pt-BR"/>
            </a:p>
          </p:txBody>
        </p:sp>
        <p:sp>
          <p:nvSpPr>
            <p:cNvPr id="842785" name="Rectangle 33"/>
            <p:cNvSpPr>
              <a:spLocks noChangeArrowheads="1"/>
            </p:cNvSpPr>
            <p:nvPr/>
          </p:nvSpPr>
          <p:spPr bwMode="auto">
            <a:xfrm>
              <a:off x="3911" y="1654"/>
              <a:ext cx="40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>
                  <a:solidFill>
                    <a:srgbClr val="000000"/>
                  </a:solidFill>
                </a:rPr>
                <a:t>1276,56</a:t>
              </a:r>
              <a:endParaRPr lang="pt-BR"/>
            </a:p>
          </p:txBody>
        </p:sp>
        <p:sp>
          <p:nvSpPr>
            <p:cNvPr id="842786" name="Rectangle 34"/>
            <p:cNvSpPr>
              <a:spLocks noChangeArrowheads="1"/>
            </p:cNvSpPr>
            <p:nvPr/>
          </p:nvSpPr>
          <p:spPr bwMode="auto">
            <a:xfrm>
              <a:off x="4397" y="1654"/>
              <a:ext cx="40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>
                  <a:solidFill>
                    <a:srgbClr val="000000"/>
                  </a:solidFill>
                </a:rPr>
                <a:t>1996,56</a:t>
              </a:r>
              <a:endParaRPr lang="pt-BR"/>
            </a:p>
          </p:txBody>
        </p:sp>
        <p:sp>
          <p:nvSpPr>
            <p:cNvPr id="842787" name="Rectangle 35"/>
            <p:cNvSpPr>
              <a:spLocks noChangeArrowheads="1"/>
            </p:cNvSpPr>
            <p:nvPr/>
          </p:nvSpPr>
          <p:spPr bwMode="auto">
            <a:xfrm>
              <a:off x="4884" y="1654"/>
              <a:ext cx="34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>
                  <a:solidFill>
                    <a:srgbClr val="000000"/>
                  </a:solidFill>
                </a:rPr>
                <a:t>772,12</a:t>
              </a:r>
              <a:endParaRPr lang="pt-BR"/>
            </a:p>
          </p:txBody>
        </p:sp>
        <p:sp>
          <p:nvSpPr>
            <p:cNvPr id="842788" name="Rectangle 36"/>
            <p:cNvSpPr>
              <a:spLocks noChangeArrowheads="1"/>
            </p:cNvSpPr>
            <p:nvPr/>
          </p:nvSpPr>
          <p:spPr bwMode="auto">
            <a:xfrm>
              <a:off x="5436" y="1654"/>
              <a:ext cx="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pt-BR"/>
            </a:p>
          </p:txBody>
        </p:sp>
        <p:sp>
          <p:nvSpPr>
            <p:cNvPr id="842789" name="Rectangle 37"/>
            <p:cNvSpPr>
              <a:spLocks noChangeArrowheads="1"/>
            </p:cNvSpPr>
            <p:nvPr/>
          </p:nvSpPr>
          <p:spPr bwMode="auto">
            <a:xfrm>
              <a:off x="181" y="1791"/>
              <a:ext cx="73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 b="1">
                  <a:solidFill>
                    <a:srgbClr val="000000"/>
                  </a:solidFill>
                </a:rPr>
                <a:t>2 linhas X20M</a:t>
              </a:r>
              <a:endParaRPr lang="pt-BR"/>
            </a:p>
          </p:txBody>
        </p:sp>
        <p:sp>
          <p:nvSpPr>
            <p:cNvPr id="842790" name="Rectangle 38"/>
            <p:cNvSpPr>
              <a:spLocks noChangeArrowheads="1"/>
            </p:cNvSpPr>
            <p:nvPr/>
          </p:nvSpPr>
          <p:spPr bwMode="auto">
            <a:xfrm>
              <a:off x="1125" y="1791"/>
              <a:ext cx="27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 b="1">
                  <a:solidFill>
                    <a:srgbClr val="000000"/>
                  </a:solidFill>
                </a:rPr>
                <a:t>21,73</a:t>
              </a:r>
              <a:endParaRPr lang="pt-BR"/>
            </a:p>
          </p:txBody>
        </p:sp>
        <p:sp>
          <p:nvSpPr>
            <p:cNvPr id="842791" name="Rectangle 39"/>
            <p:cNvSpPr>
              <a:spLocks noChangeArrowheads="1"/>
            </p:cNvSpPr>
            <p:nvPr/>
          </p:nvSpPr>
          <p:spPr bwMode="auto">
            <a:xfrm>
              <a:off x="1996" y="1795"/>
              <a:ext cx="21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>
                  <a:solidFill>
                    <a:srgbClr val="000000"/>
                  </a:solidFill>
                </a:rPr>
                <a:t>28,2</a:t>
              </a:r>
              <a:endParaRPr lang="pt-BR"/>
            </a:p>
          </p:txBody>
        </p:sp>
        <p:sp>
          <p:nvSpPr>
            <p:cNvPr id="842792" name="Rectangle 40"/>
            <p:cNvSpPr>
              <a:spLocks noChangeArrowheads="1"/>
            </p:cNvSpPr>
            <p:nvPr/>
          </p:nvSpPr>
          <p:spPr bwMode="auto">
            <a:xfrm>
              <a:off x="2805" y="1795"/>
              <a:ext cx="21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>
                  <a:solidFill>
                    <a:srgbClr val="000000"/>
                  </a:solidFill>
                </a:rPr>
                <a:t>46,2</a:t>
              </a:r>
              <a:endParaRPr lang="pt-BR"/>
            </a:p>
          </p:txBody>
        </p:sp>
        <p:sp>
          <p:nvSpPr>
            <p:cNvPr id="842793" name="Rectangle 41"/>
            <p:cNvSpPr>
              <a:spLocks noChangeArrowheads="1"/>
            </p:cNvSpPr>
            <p:nvPr/>
          </p:nvSpPr>
          <p:spPr bwMode="auto">
            <a:xfrm>
              <a:off x="3398" y="1795"/>
              <a:ext cx="27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>
                  <a:solidFill>
                    <a:srgbClr val="000000"/>
                  </a:solidFill>
                </a:rPr>
                <a:t>846,0</a:t>
              </a:r>
              <a:endParaRPr lang="pt-BR"/>
            </a:p>
          </p:txBody>
        </p:sp>
        <p:sp>
          <p:nvSpPr>
            <p:cNvPr id="842794" name="Rectangle 42"/>
            <p:cNvSpPr>
              <a:spLocks noChangeArrowheads="1"/>
            </p:cNvSpPr>
            <p:nvPr/>
          </p:nvSpPr>
          <p:spPr bwMode="auto">
            <a:xfrm>
              <a:off x="3911" y="1795"/>
              <a:ext cx="40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/>
                <a:t>1110,18</a:t>
              </a:r>
            </a:p>
          </p:txBody>
        </p:sp>
        <p:sp>
          <p:nvSpPr>
            <p:cNvPr id="842795" name="Rectangle 43"/>
            <p:cNvSpPr>
              <a:spLocks noChangeArrowheads="1"/>
            </p:cNvSpPr>
            <p:nvPr/>
          </p:nvSpPr>
          <p:spPr bwMode="auto">
            <a:xfrm>
              <a:off x="4397" y="1795"/>
              <a:ext cx="40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>
                  <a:solidFill>
                    <a:srgbClr val="000000"/>
                  </a:solidFill>
                </a:rPr>
                <a:t>1956,18</a:t>
              </a:r>
              <a:endParaRPr lang="pt-BR"/>
            </a:p>
          </p:txBody>
        </p:sp>
        <p:sp>
          <p:nvSpPr>
            <p:cNvPr id="842796" name="Rectangle 44"/>
            <p:cNvSpPr>
              <a:spLocks noChangeArrowheads="1"/>
            </p:cNvSpPr>
            <p:nvPr/>
          </p:nvSpPr>
          <p:spPr bwMode="auto">
            <a:xfrm>
              <a:off x="4884" y="1795"/>
              <a:ext cx="34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>
                  <a:solidFill>
                    <a:srgbClr val="000000"/>
                  </a:solidFill>
                </a:rPr>
                <a:t>765,37</a:t>
              </a:r>
              <a:endParaRPr lang="pt-BR"/>
            </a:p>
          </p:txBody>
        </p:sp>
        <p:sp>
          <p:nvSpPr>
            <p:cNvPr id="842797" name="Rectangle 45"/>
            <p:cNvSpPr>
              <a:spLocks noChangeArrowheads="1"/>
            </p:cNvSpPr>
            <p:nvPr/>
          </p:nvSpPr>
          <p:spPr bwMode="auto">
            <a:xfrm>
              <a:off x="5436" y="1795"/>
              <a:ext cx="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pt-BR"/>
            </a:p>
          </p:txBody>
        </p:sp>
        <p:sp>
          <p:nvSpPr>
            <p:cNvPr id="842798" name="Rectangle 46"/>
            <p:cNvSpPr>
              <a:spLocks noChangeArrowheads="1"/>
            </p:cNvSpPr>
            <p:nvPr/>
          </p:nvSpPr>
          <p:spPr bwMode="auto">
            <a:xfrm>
              <a:off x="181" y="1931"/>
              <a:ext cx="70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 b="1">
                  <a:solidFill>
                    <a:srgbClr val="000000"/>
                  </a:solidFill>
                </a:rPr>
                <a:t>3 linhasX20M</a:t>
              </a:r>
              <a:endParaRPr lang="pt-BR"/>
            </a:p>
          </p:txBody>
        </p:sp>
        <p:sp>
          <p:nvSpPr>
            <p:cNvPr id="842799" name="Rectangle 47"/>
            <p:cNvSpPr>
              <a:spLocks noChangeArrowheads="1"/>
            </p:cNvSpPr>
            <p:nvPr/>
          </p:nvSpPr>
          <p:spPr bwMode="auto">
            <a:xfrm>
              <a:off x="1125" y="1931"/>
              <a:ext cx="27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 b="1">
                  <a:solidFill>
                    <a:srgbClr val="000000"/>
                  </a:solidFill>
                </a:rPr>
                <a:t>30,76</a:t>
              </a:r>
              <a:endParaRPr lang="pt-BR"/>
            </a:p>
          </p:txBody>
        </p:sp>
        <p:sp>
          <p:nvSpPr>
            <p:cNvPr id="842800" name="Rectangle 48"/>
            <p:cNvSpPr>
              <a:spLocks noChangeArrowheads="1"/>
            </p:cNvSpPr>
            <p:nvPr/>
          </p:nvSpPr>
          <p:spPr bwMode="auto">
            <a:xfrm>
              <a:off x="1996" y="1936"/>
              <a:ext cx="21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>
                  <a:solidFill>
                    <a:srgbClr val="000000"/>
                  </a:solidFill>
                </a:rPr>
                <a:t>31,5</a:t>
              </a:r>
              <a:endParaRPr lang="pt-BR"/>
            </a:p>
          </p:txBody>
        </p:sp>
        <p:sp>
          <p:nvSpPr>
            <p:cNvPr id="842801" name="Rectangle 49"/>
            <p:cNvSpPr>
              <a:spLocks noChangeArrowheads="1"/>
            </p:cNvSpPr>
            <p:nvPr/>
          </p:nvSpPr>
          <p:spPr bwMode="auto">
            <a:xfrm>
              <a:off x="2805" y="1936"/>
              <a:ext cx="21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>
                  <a:solidFill>
                    <a:srgbClr val="000000"/>
                  </a:solidFill>
                </a:rPr>
                <a:t>40,9</a:t>
              </a:r>
              <a:endParaRPr lang="pt-BR"/>
            </a:p>
          </p:txBody>
        </p:sp>
        <p:sp>
          <p:nvSpPr>
            <p:cNvPr id="842802" name="Rectangle 50"/>
            <p:cNvSpPr>
              <a:spLocks noChangeArrowheads="1"/>
            </p:cNvSpPr>
            <p:nvPr/>
          </p:nvSpPr>
          <p:spPr bwMode="auto">
            <a:xfrm>
              <a:off x="3398" y="1936"/>
              <a:ext cx="27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>
                  <a:solidFill>
                    <a:srgbClr val="000000"/>
                  </a:solidFill>
                </a:rPr>
                <a:t>945,0</a:t>
              </a:r>
              <a:endParaRPr lang="pt-BR"/>
            </a:p>
          </p:txBody>
        </p:sp>
        <p:sp>
          <p:nvSpPr>
            <p:cNvPr id="842803" name="Rectangle 51"/>
            <p:cNvSpPr>
              <a:spLocks noChangeArrowheads="1"/>
            </p:cNvSpPr>
            <p:nvPr/>
          </p:nvSpPr>
          <p:spPr bwMode="auto">
            <a:xfrm>
              <a:off x="3911" y="1936"/>
              <a:ext cx="34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>
                  <a:solidFill>
                    <a:srgbClr val="000000"/>
                  </a:solidFill>
                </a:rPr>
                <a:t>982,10</a:t>
              </a:r>
              <a:endParaRPr lang="pt-BR"/>
            </a:p>
          </p:txBody>
        </p:sp>
        <p:sp>
          <p:nvSpPr>
            <p:cNvPr id="842804" name="Rectangle 52"/>
            <p:cNvSpPr>
              <a:spLocks noChangeArrowheads="1"/>
            </p:cNvSpPr>
            <p:nvPr/>
          </p:nvSpPr>
          <p:spPr bwMode="auto">
            <a:xfrm>
              <a:off x="4397" y="1936"/>
              <a:ext cx="40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>
                  <a:solidFill>
                    <a:srgbClr val="000000"/>
                  </a:solidFill>
                </a:rPr>
                <a:t>1927,10</a:t>
              </a:r>
              <a:endParaRPr lang="pt-BR"/>
            </a:p>
          </p:txBody>
        </p:sp>
        <p:sp>
          <p:nvSpPr>
            <p:cNvPr id="842805" name="Rectangle 53"/>
            <p:cNvSpPr>
              <a:spLocks noChangeArrowheads="1"/>
            </p:cNvSpPr>
            <p:nvPr/>
          </p:nvSpPr>
          <p:spPr bwMode="auto">
            <a:xfrm>
              <a:off x="4910" y="1936"/>
              <a:ext cx="34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>
                  <a:solidFill>
                    <a:srgbClr val="000000"/>
                  </a:solidFill>
                </a:rPr>
                <a:t>786,88</a:t>
              </a:r>
              <a:endParaRPr lang="pt-BR"/>
            </a:p>
          </p:txBody>
        </p:sp>
        <p:sp>
          <p:nvSpPr>
            <p:cNvPr id="842806" name="Rectangle 54"/>
            <p:cNvSpPr>
              <a:spLocks noChangeArrowheads="1"/>
            </p:cNvSpPr>
            <p:nvPr/>
          </p:nvSpPr>
          <p:spPr bwMode="auto">
            <a:xfrm>
              <a:off x="5436" y="1936"/>
              <a:ext cx="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pt-BR"/>
            </a:p>
          </p:txBody>
        </p:sp>
        <p:sp>
          <p:nvSpPr>
            <p:cNvPr id="842807" name="Rectangle 55"/>
            <p:cNvSpPr>
              <a:spLocks noChangeArrowheads="1"/>
            </p:cNvSpPr>
            <p:nvPr/>
          </p:nvSpPr>
          <p:spPr bwMode="auto">
            <a:xfrm>
              <a:off x="181" y="2072"/>
              <a:ext cx="67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 b="1">
                  <a:solidFill>
                    <a:srgbClr val="000000"/>
                  </a:solidFill>
                </a:rPr>
                <a:t>Soja Solteira</a:t>
              </a:r>
              <a:endParaRPr lang="pt-BR"/>
            </a:p>
          </p:txBody>
        </p:sp>
        <p:sp>
          <p:nvSpPr>
            <p:cNvPr id="842808" name="Rectangle 56"/>
            <p:cNvSpPr>
              <a:spLocks noChangeArrowheads="1"/>
            </p:cNvSpPr>
            <p:nvPr/>
          </p:nvSpPr>
          <p:spPr bwMode="auto">
            <a:xfrm>
              <a:off x="1152" y="2072"/>
              <a:ext cx="21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 b="1">
                  <a:solidFill>
                    <a:srgbClr val="000000"/>
                  </a:solidFill>
                </a:rPr>
                <a:t>0,00</a:t>
              </a:r>
              <a:endParaRPr lang="pt-BR"/>
            </a:p>
          </p:txBody>
        </p:sp>
        <p:sp>
          <p:nvSpPr>
            <p:cNvPr id="842809" name="Rectangle 57"/>
            <p:cNvSpPr>
              <a:spLocks noChangeArrowheads="1"/>
            </p:cNvSpPr>
            <p:nvPr/>
          </p:nvSpPr>
          <p:spPr bwMode="auto">
            <a:xfrm>
              <a:off x="2805" y="2076"/>
              <a:ext cx="21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/>
                <a:t>59,1</a:t>
              </a:r>
            </a:p>
          </p:txBody>
        </p:sp>
        <p:sp>
          <p:nvSpPr>
            <p:cNvPr id="842810" name="Rectangle 58"/>
            <p:cNvSpPr>
              <a:spLocks noChangeArrowheads="1"/>
            </p:cNvSpPr>
            <p:nvPr/>
          </p:nvSpPr>
          <p:spPr bwMode="auto">
            <a:xfrm>
              <a:off x="3451" y="2076"/>
              <a:ext cx="15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>
                  <a:solidFill>
                    <a:srgbClr val="000000"/>
                  </a:solidFill>
                </a:rPr>
                <a:t>0,0</a:t>
              </a:r>
              <a:endParaRPr lang="pt-BR"/>
            </a:p>
          </p:txBody>
        </p:sp>
        <p:sp>
          <p:nvSpPr>
            <p:cNvPr id="842811" name="Rectangle 59"/>
            <p:cNvSpPr>
              <a:spLocks noChangeArrowheads="1"/>
            </p:cNvSpPr>
            <p:nvPr/>
          </p:nvSpPr>
          <p:spPr bwMode="auto">
            <a:xfrm>
              <a:off x="3911" y="2076"/>
              <a:ext cx="40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>
                  <a:solidFill>
                    <a:srgbClr val="000000"/>
                  </a:solidFill>
                </a:rPr>
                <a:t>1418,40</a:t>
              </a:r>
              <a:endParaRPr lang="pt-BR"/>
            </a:p>
          </p:txBody>
        </p:sp>
        <p:sp>
          <p:nvSpPr>
            <p:cNvPr id="842812" name="Rectangle 60"/>
            <p:cNvSpPr>
              <a:spLocks noChangeArrowheads="1"/>
            </p:cNvSpPr>
            <p:nvPr/>
          </p:nvSpPr>
          <p:spPr bwMode="auto">
            <a:xfrm>
              <a:off x="4397" y="2076"/>
              <a:ext cx="40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>
                  <a:solidFill>
                    <a:srgbClr val="000000"/>
                  </a:solidFill>
                </a:rPr>
                <a:t>1418,40</a:t>
              </a:r>
              <a:endParaRPr lang="pt-BR"/>
            </a:p>
          </p:txBody>
        </p:sp>
        <p:sp>
          <p:nvSpPr>
            <p:cNvPr id="842813" name="Rectangle 61"/>
            <p:cNvSpPr>
              <a:spLocks noChangeArrowheads="1"/>
            </p:cNvSpPr>
            <p:nvPr/>
          </p:nvSpPr>
          <p:spPr bwMode="auto">
            <a:xfrm>
              <a:off x="4910" y="2076"/>
              <a:ext cx="34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>
                  <a:solidFill>
                    <a:srgbClr val="000000"/>
                  </a:solidFill>
                </a:rPr>
                <a:t>151,81</a:t>
              </a:r>
              <a:endParaRPr lang="pt-BR"/>
            </a:p>
          </p:txBody>
        </p:sp>
        <p:sp>
          <p:nvSpPr>
            <p:cNvPr id="842814" name="Rectangle 62"/>
            <p:cNvSpPr>
              <a:spLocks noChangeArrowheads="1"/>
            </p:cNvSpPr>
            <p:nvPr/>
          </p:nvSpPr>
          <p:spPr bwMode="auto">
            <a:xfrm>
              <a:off x="5436" y="2076"/>
              <a:ext cx="18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>
                  <a:solidFill>
                    <a:srgbClr val="000000"/>
                  </a:solidFill>
                </a:rPr>
                <a:t>100</a:t>
              </a:r>
              <a:endParaRPr lang="pt-BR"/>
            </a:p>
          </p:txBody>
        </p:sp>
        <p:sp>
          <p:nvSpPr>
            <p:cNvPr id="842815" name="Rectangle 63"/>
            <p:cNvSpPr>
              <a:spLocks noChangeArrowheads="1"/>
            </p:cNvSpPr>
            <p:nvPr/>
          </p:nvSpPr>
          <p:spPr bwMode="auto">
            <a:xfrm>
              <a:off x="181" y="2213"/>
              <a:ext cx="54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 b="1">
                  <a:solidFill>
                    <a:srgbClr val="000000"/>
                  </a:solidFill>
                </a:rPr>
                <a:t>Euc. (3X2)</a:t>
              </a:r>
              <a:endParaRPr lang="pt-BR"/>
            </a:p>
          </p:txBody>
        </p:sp>
        <p:sp>
          <p:nvSpPr>
            <p:cNvPr id="842816" name="Rectangle 64"/>
            <p:cNvSpPr>
              <a:spLocks noChangeArrowheads="1"/>
            </p:cNvSpPr>
            <p:nvPr/>
          </p:nvSpPr>
          <p:spPr bwMode="auto">
            <a:xfrm>
              <a:off x="1996" y="2217"/>
              <a:ext cx="21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>
                  <a:solidFill>
                    <a:srgbClr val="000000"/>
                  </a:solidFill>
                </a:rPr>
                <a:t>40,0</a:t>
              </a:r>
              <a:endParaRPr lang="pt-BR"/>
            </a:p>
          </p:txBody>
        </p:sp>
        <p:sp>
          <p:nvSpPr>
            <p:cNvPr id="842817" name="Rectangle 65"/>
            <p:cNvSpPr>
              <a:spLocks noChangeArrowheads="1"/>
            </p:cNvSpPr>
            <p:nvPr/>
          </p:nvSpPr>
          <p:spPr bwMode="auto">
            <a:xfrm>
              <a:off x="2831" y="2217"/>
              <a:ext cx="15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>
                  <a:solidFill>
                    <a:srgbClr val="000000"/>
                  </a:solidFill>
                </a:rPr>
                <a:t>0,0</a:t>
              </a:r>
              <a:endParaRPr lang="pt-BR"/>
            </a:p>
          </p:txBody>
        </p:sp>
        <p:sp>
          <p:nvSpPr>
            <p:cNvPr id="842818" name="Rectangle 66"/>
            <p:cNvSpPr>
              <a:spLocks noChangeArrowheads="1"/>
            </p:cNvSpPr>
            <p:nvPr/>
          </p:nvSpPr>
          <p:spPr bwMode="auto">
            <a:xfrm>
              <a:off x="3398" y="2217"/>
              <a:ext cx="34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>
                  <a:solidFill>
                    <a:srgbClr val="000000"/>
                  </a:solidFill>
                </a:rPr>
                <a:t>1200,0</a:t>
              </a:r>
              <a:endParaRPr lang="pt-BR"/>
            </a:p>
          </p:txBody>
        </p:sp>
        <p:sp>
          <p:nvSpPr>
            <p:cNvPr id="842819" name="Rectangle 67"/>
            <p:cNvSpPr>
              <a:spLocks noChangeArrowheads="1"/>
            </p:cNvSpPr>
            <p:nvPr/>
          </p:nvSpPr>
          <p:spPr bwMode="auto">
            <a:xfrm>
              <a:off x="3990" y="2217"/>
              <a:ext cx="15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>
                  <a:solidFill>
                    <a:srgbClr val="000000"/>
                  </a:solidFill>
                </a:rPr>
                <a:t>0,0</a:t>
              </a:r>
              <a:endParaRPr lang="pt-BR"/>
            </a:p>
          </p:txBody>
        </p:sp>
        <p:sp>
          <p:nvSpPr>
            <p:cNvPr id="842820" name="Rectangle 68"/>
            <p:cNvSpPr>
              <a:spLocks noChangeArrowheads="1"/>
            </p:cNvSpPr>
            <p:nvPr/>
          </p:nvSpPr>
          <p:spPr bwMode="auto">
            <a:xfrm>
              <a:off x="4424" y="2217"/>
              <a:ext cx="34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>
                  <a:solidFill>
                    <a:srgbClr val="000000"/>
                  </a:solidFill>
                </a:rPr>
                <a:t>1200,0</a:t>
              </a:r>
              <a:endParaRPr lang="pt-BR"/>
            </a:p>
          </p:txBody>
        </p:sp>
        <p:sp>
          <p:nvSpPr>
            <p:cNvPr id="842821" name="Rectangle 69"/>
            <p:cNvSpPr>
              <a:spLocks noChangeArrowheads="1"/>
            </p:cNvSpPr>
            <p:nvPr/>
          </p:nvSpPr>
          <p:spPr bwMode="auto">
            <a:xfrm>
              <a:off x="4910" y="2217"/>
              <a:ext cx="34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>
                  <a:solidFill>
                    <a:srgbClr val="000000"/>
                  </a:solidFill>
                </a:rPr>
                <a:t>827,00</a:t>
              </a:r>
              <a:endParaRPr lang="pt-BR"/>
            </a:p>
          </p:txBody>
        </p:sp>
        <p:sp>
          <p:nvSpPr>
            <p:cNvPr id="842822" name="Rectangle 70"/>
            <p:cNvSpPr>
              <a:spLocks noChangeArrowheads="1"/>
            </p:cNvSpPr>
            <p:nvPr/>
          </p:nvSpPr>
          <p:spPr bwMode="auto">
            <a:xfrm>
              <a:off x="5463" y="2217"/>
              <a:ext cx="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pt-BR"/>
            </a:p>
          </p:txBody>
        </p:sp>
        <p:sp>
          <p:nvSpPr>
            <p:cNvPr id="842823" name="Rectangle 71"/>
            <p:cNvSpPr>
              <a:spLocks noChangeArrowheads="1"/>
            </p:cNvSpPr>
            <p:nvPr/>
          </p:nvSpPr>
          <p:spPr bwMode="auto">
            <a:xfrm>
              <a:off x="181" y="2354"/>
              <a:ext cx="133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 b="1">
                  <a:solidFill>
                    <a:srgbClr val="000000"/>
                  </a:solidFill>
                </a:rPr>
                <a:t>* Produtividade estimada</a:t>
              </a:r>
              <a:endParaRPr lang="pt-BR"/>
            </a:p>
          </p:txBody>
        </p:sp>
        <p:sp>
          <p:nvSpPr>
            <p:cNvPr id="842824" name="Rectangle 72"/>
            <p:cNvSpPr>
              <a:spLocks noChangeArrowheads="1"/>
            </p:cNvSpPr>
            <p:nvPr/>
          </p:nvSpPr>
          <p:spPr bwMode="auto">
            <a:xfrm>
              <a:off x="181" y="2509"/>
              <a:ext cx="70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 b="1">
                  <a:solidFill>
                    <a:srgbClr val="000000"/>
                  </a:solidFill>
                </a:rPr>
                <a:t>** R$ 30,00/m</a:t>
              </a:r>
              <a:endParaRPr lang="pt-BR"/>
            </a:p>
          </p:txBody>
        </p:sp>
        <p:sp>
          <p:nvSpPr>
            <p:cNvPr id="842825" name="Rectangle 73"/>
            <p:cNvSpPr>
              <a:spLocks noChangeArrowheads="1"/>
            </p:cNvSpPr>
            <p:nvPr/>
          </p:nvSpPr>
          <p:spPr bwMode="auto">
            <a:xfrm>
              <a:off x="782" y="2489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900" b="1">
                  <a:solidFill>
                    <a:srgbClr val="000000"/>
                  </a:solidFill>
                </a:rPr>
                <a:t>3</a:t>
              </a:r>
              <a:endParaRPr lang="pt-BR"/>
            </a:p>
          </p:txBody>
        </p:sp>
        <p:sp>
          <p:nvSpPr>
            <p:cNvPr id="842826" name="Rectangle 74"/>
            <p:cNvSpPr>
              <a:spLocks noChangeArrowheads="1"/>
            </p:cNvSpPr>
            <p:nvPr/>
          </p:nvSpPr>
          <p:spPr bwMode="auto">
            <a:xfrm>
              <a:off x="902" y="2515"/>
              <a:ext cx="44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>
                  <a:solidFill>
                    <a:srgbClr val="000000"/>
                  </a:solidFill>
                </a:rPr>
                <a:t>(energia)</a:t>
              </a:r>
              <a:endParaRPr lang="pt-BR"/>
            </a:p>
          </p:txBody>
        </p:sp>
        <p:sp>
          <p:nvSpPr>
            <p:cNvPr id="842827" name="Rectangle 75"/>
            <p:cNvSpPr>
              <a:spLocks noChangeArrowheads="1"/>
            </p:cNvSpPr>
            <p:nvPr/>
          </p:nvSpPr>
          <p:spPr bwMode="auto">
            <a:xfrm>
              <a:off x="181" y="2651"/>
              <a:ext cx="80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 b="1">
                  <a:solidFill>
                    <a:srgbClr val="000000"/>
                  </a:solidFill>
                </a:rPr>
                <a:t>*** R$ 24,00/SC</a:t>
              </a:r>
              <a:endParaRPr lang="pt-BR"/>
            </a:p>
          </p:txBody>
        </p:sp>
        <p:sp>
          <p:nvSpPr>
            <p:cNvPr id="842828" name="Rectangle 76"/>
            <p:cNvSpPr>
              <a:spLocks noChangeArrowheads="1"/>
            </p:cNvSpPr>
            <p:nvPr/>
          </p:nvSpPr>
          <p:spPr bwMode="auto">
            <a:xfrm>
              <a:off x="2090" y="1352"/>
              <a:ext cx="74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 b="1">
                  <a:solidFill>
                    <a:srgbClr val="000000"/>
                  </a:solidFill>
                </a:rPr>
                <a:t>Produtividade</a:t>
              </a:r>
              <a:endParaRPr lang="pt-BR"/>
            </a:p>
          </p:txBody>
        </p:sp>
        <p:sp>
          <p:nvSpPr>
            <p:cNvPr id="842829" name="Rectangle 77"/>
            <p:cNvSpPr>
              <a:spLocks noChangeArrowheads="1"/>
            </p:cNvSpPr>
            <p:nvPr/>
          </p:nvSpPr>
          <p:spPr bwMode="auto">
            <a:xfrm>
              <a:off x="3518" y="1352"/>
              <a:ext cx="112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 b="1">
                  <a:solidFill>
                    <a:srgbClr val="000000"/>
                  </a:solidFill>
                </a:rPr>
                <a:t>Receita Bruta (R$/ha)</a:t>
              </a:r>
              <a:endParaRPr lang="pt-BR"/>
            </a:p>
          </p:txBody>
        </p:sp>
        <p:sp>
          <p:nvSpPr>
            <p:cNvPr id="842830" name="Rectangle 78"/>
            <p:cNvSpPr>
              <a:spLocks noChangeArrowheads="1"/>
            </p:cNvSpPr>
            <p:nvPr/>
          </p:nvSpPr>
          <p:spPr bwMode="auto">
            <a:xfrm>
              <a:off x="4904" y="1352"/>
              <a:ext cx="85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 b="1">
                  <a:solidFill>
                    <a:srgbClr val="000000"/>
                  </a:solidFill>
                </a:rPr>
                <a:t>Margem Líquida</a:t>
              </a:r>
              <a:endParaRPr lang="pt-BR"/>
            </a:p>
          </p:txBody>
        </p:sp>
        <p:sp>
          <p:nvSpPr>
            <p:cNvPr id="842831" name="Line 79"/>
            <p:cNvSpPr>
              <a:spLocks noChangeShapeType="1"/>
            </p:cNvSpPr>
            <p:nvPr/>
          </p:nvSpPr>
          <p:spPr bwMode="auto">
            <a:xfrm>
              <a:off x="163" y="1344"/>
              <a:ext cx="14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42832" name="Rectangle 80"/>
            <p:cNvSpPr>
              <a:spLocks noChangeArrowheads="1"/>
            </p:cNvSpPr>
            <p:nvPr/>
          </p:nvSpPr>
          <p:spPr bwMode="auto">
            <a:xfrm>
              <a:off x="163" y="1344"/>
              <a:ext cx="1436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42833" name="Line 81"/>
            <p:cNvSpPr>
              <a:spLocks noChangeShapeType="1"/>
            </p:cNvSpPr>
            <p:nvPr/>
          </p:nvSpPr>
          <p:spPr bwMode="auto">
            <a:xfrm>
              <a:off x="163" y="2345"/>
              <a:ext cx="559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42834" name="Rectangle 82"/>
            <p:cNvSpPr>
              <a:spLocks noChangeArrowheads="1"/>
            </p:cNvSpPr>
            <p:nvPr/>
          </p:nvSpPr>
          <p:spPr bwMode="auto">
            <a:xfrm>
              <a:off x="163" y="2345"/>
              <a:ext cx="5593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778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3413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5779" name="CaixaDeTexto 1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pt-BR" sz="800">
              <a:cs typeface="Arial" pitchFamily="34" charset="0"/>
            </a:endParaRPr>
          </a:p>
          <a:p>
            <a:pPr algn="ctr" eaLnBrk="0" hangingPunct="0"/>
            <a:r>
              <a:rPr lang="pt-BR" sz="3200">
                <a:cs typeface="Arial" pitchFamily="34" charset="0"/>
              </a:rPr>
              <a:t>Resultados Fitotécnicos</a:t>
            </a:r>
          </a:p>
          <a:p>
            <a:pPr algn="ctr" eaLnBrk="0" hangingPunct="0"/>
            <a:endParaRPr lang="pt-BR" sz="400">
              <a:cs typeface="Arial" pitchFamily="34" charset="0"/>
            </a:endParaRPr>
          </a:p>
        </p:txBody>
      </p:sp>
      <p:graphicFrame>
        <p:nvGraphicFramePr>
          <p:cNvPr id="715780" name="Object 4"/>
          <p:cNvGraphicFramePr>
            <a:graphicFrameLocks noChangeAspect="1"/>
          </p:cNvGraphicFramePr>
          <p:nvPr/>
        </p:nvGraphicFramePr>
        <p:xfrm>
          <a:off x="179388" y="2184400"/>
          <a:ext cx="8796337" cy="3405188"/>
        </p:xfrm>
        <a:graphic>
          <a:graphicData uri="http://schemas.openxmlformats.org/presentationml/2006/ole">
            <p:oleObj spid="_x0000_s715780" name="Planilha" r:id="rId4" imgW="8796568" imgH="3404759" progId="Excel.Sheet.8">
              <p:embed/>
            </p:oleObj>
          </a:graphicData>
        </a:graphic>
      </p:graphicFrame>
      <p:sp>
        <p:nvSpPr>
          <p:cNvPr id="715781" name="Rectangle 5"/>
          <p:cNvSpPr>
            <a:spLocks noChangeArrowheads="1"/>
          </p:cNvSpPr>
          <p:nvPr/>
        </p:nvSpPr>
        <p:spPr bwMode="auto">
          <a:xfrm>
            <a:off x="179388" y="950913"/>
            <a:ext cx="87137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pt-BR" sz="2400" b="1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pt-BR" sz="2400" b="1" baseline="30000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pt-BR" sz="2400" b="1">
                <a:solidFill>
                  <a:srgbClr val="000000"/>
                </a:solidFill>
                <a:latin typeface="Times New Roman" pitchFamily="18" charset="0"/>
              </a:rPr>
              <a:t> AVALIAÇÃO DAS ESPÉCIES FLORESTAIS (05/07/09)</a:t>
            </a:r>
          </a:p>
          <a:p>
            <a:pPr algn="ctr" eaLnBrk="0" hangingPunct="0"/>
            <a:r>
              <a:rPr lang="pt-BR" sz="2400" b="1">
                <a:solidFill>
                  <a:srgbClr val="000000"/>
                </a:solidFill>
                <a:latin typeface="Times New Roman" pitchFamily="18" charset="0"/>
              </a:rPr>
              <a:t>URT ILPF - FAZENDA GAMADA, NOVA CANAÃ (MT)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5234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3413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5235" name="CaixaDeTexto 1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pt-BR" sz="800">
              <a:cs typeface="Arial" pitchFamily="34" charset="0"/>
            </a:endParaRPr>
          </a:p>
          <a:p>
            <a:pPr algn="ctr" eaLnBrk="0" hangingPunct="0"/>
            <a:r>
              <a:rPr lang="pt-BR" sz="3200">
                <a:cs typeface="Arial" pitchFamily="34" charset="0"/>
              </a:rPr>
              <a:t>Resultados Fitotécnicos</a:t>
            </a:r>
          </a:p>
          <a:p>
            <a:pPr algn="ctr" eaLnBrk="0" hangingPunct="0"/>
            <a:endParaRPr lang="pt-BR" sz="400">
              <a:cs typeface="Arial" pitchFamily="34" charset="0"/>
            </a:endParaRPr>
          </a:p>
        </p:txBody>
      </p:sp>
      <p:sp>
        <p:nvSpPr>
          <p:cNvPr id="735236" name="Rectangle 4"/>
          <p:cNvSpPr>
            <a:spLocks noChangeArrowheads="1"/>
          </p:cNvSpPr>
          <p:nvPr/>
        </p:nvSpPr>
        <p:spPr bwMode="auto">
          <a:xfrm>
            <a:off x="179388" y="950913"/>
            <a:ext cx="8713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pt-BR" sz="24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pt-BR" sz="2400" b="1" baseline="30000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pt-BR" sz="2400" b="1">
                <a:solidFill>
                  <a:srgbClr val="000000"/>
                </a:solidFill>
                <a:latin typeface="Times New Roman" pitchFamily="18" charset="0"/>
              </a:rPr>
              <a:t> AVALIAÇÃO DAS ESPÉCIES FLORESTAIS (23/07/09)</a:t>
            </a:r>
          </a:p>
        </p:txBody>
      </p:sp>
      <p:pic>
        <p:nvPicPr>
          <p:cNvPr id="7352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341438"/>
            <a:ext cx="5903913" cy="346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5238" name="Rectangle 6"/>
          <p:cNvSpPr>
            <a:spLocks noChangeArrowheads="1"/>
          </p:cNvSpPr>
          <p:nvPr/>
        </p:nvSpPr>
        <p:spPr bwMode="auto">
          <a:xfrm>
            <a:off x="539750" y="4591050"/>
            <a:ext cx="80645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/>
            <a:r>
              <a:rPr lang="pt-BR" sz="1600"/>
              <a:t>Figura 1. Altura de espécies florestais submetidas a diferentes configurações dentro do sistema de integração lavoura-pecuária-floresta. Plantio em fev/março de 2009. Médias antecedidas pela mesma letra maiúscula não diferem entre si pelo teste de Tukey, em nível de 5% de probabilidade.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6258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3413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6259" name="CaixaDeTexto 1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pt-BR" sz="800">
              <a:cs typeface="Arial" pitchFamily="34" charset="0"/>
            </a:endParaRPr>
          </a:p>
          <a:p>
            <a:pPr algn="ctr" eaLnBrk="0" hangingPunct="0"/>
            <a:r>
              <a:rPr lang="pt-BR" sz="3200">
                <a:cs typeface="Arial" pitchFamily="34" charset="0"/>
              </a:rPr>
              <a:t>Resultados Fitotécnicos</a:t>
            </a:r>
          </a:p>
          <a:p>
            <a:pPr algn="ctr" eaLnBrk="0" hangingPunct="0"/>
            <a:endParaRPr lang="pt-BR" sz="400">
              <a:cs typeface="Arial" pitchFamily="34" charset="0"/>
            </a:endParaRPr>
          </a:p>
        </p:txBody>
      </p:sp>
      <p:sp>
        <p:nvSpPr>
          <p:cNvPr id="736260" name="Rectangle 4"/>
          <p:cNvSpPr>
            <a:spLocks noChangeArrowheads="1"/>
          </p:cNvSpPr>
          <p:nvPr/>
        </p:nvSpPr>
        <p:spPr bwMode="auto">
          <a:xfrm>
            <a:off x="179388" y="950913"/>
            <a:ext cx="8713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pt-BR" sz="24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pt-BR" sz="2400" b="1" baseline="30000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pt-BR" sz="2400" b="1">
                <a:solidFill>
                  <a:srgbClr val="000000"/>
                </a:solidFill>
                <a:latin typeface="Times New Roman" pitchFamily="18" charset="0"/>
              </a:rPr>
              <a:t> AVALIAÇÃO DAS ESPÉCIES FLORESTAIS (23/07/09)</a:t>
            </a:r>
          </a:p>
        </p:txBody>
      </p:sp>
      <p:pic>
        <p:nvPicPr>
          <p:cNvPr id="7362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412875"/>
            <a:ext cx="5822950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6262" name="Rectangle 6"/>
          <p:cNvSpPr>
            <a:spLocks noChangeArrowheads="1"/>
          </p:cNvSpPr>
          <p:nvPr/>
        </p:nvSpPr>
        <p:spPr bwMode="auto">
          <a:xfrm>
            <a:off x="395288" y="4664075"/>
            <a:ext cx="84963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pt-BR" sz="1600"/>
              <a:t>Figura 2. Diâmetro de colmo de espécies florestais submetidas a diferentes configurações dentro do sistema de integração lavoura-pecuária-floresta. Plantio em fev/março de 2009. Médias antecedidas pela mesma letra maiúscula não diferem entre si pelo teste de Tukey, em nível de 5% de probabilidade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3" y="44450"/>
            <a:ext cx="6778625" cy="647700"/>
          </a:xfrm>
        </p:spPr>
        <p:txBody>
          <a:bodyPr/>
          <a:lstStyle/>
          <a:p>
            <a:r>
              <a:rPr lang="pt-BR" sz="3600">
                <a:solidFill>
                  <a:srgbClr val="CC0000"/>
                </a:solidFill>
                <a:latin typeface="Arial Black" pitchFamily="34" charset="0"/>
              </a:rPr>
              <a:t>PRINCIPAIS DESAFIOS:</a:t>
            </a:r>
          </a:p>
        </p:txBody>
      </p:sp>
      <p:sp>
        <p:nvSpPr>
          <p:cNvPr id="681987" name="Text Box 3"/>
          <p:cNvSpPr txBox="1">
            <a:spLocks noChangeArrowheads="1"/>
          </p:cNvSpPr>
          <p:nvPr/>
        </p:nvSpPr>
        <p:spPr bwMode="auto">
          <a:xfrm>
            <a:off x="395288" y="6149975"/>
            <a:ext cx="85328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chemeClr val="bg1"/>
                </a:solidFill>
                <a:latin typeface="Arial Black" pitchFamily="34" charset="0"/>
              </a:rPr>
              <a:t>- controle de plantas daninhas no sistema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2000250" y="115888"/>
            <a:ext cx="7143750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pt-BR" sz="4000">
                <a:latin typeface="Myriad Pro"/>
              </a:rPr>
              <a:t>URT iLPF – NOVA CANAÃ DO NORTE (MT)</a:t>
            </a:r>
          </a:p>
        </p:txBody>
      </p:sp>
      <p:sp>
        <p:nvSpPr>
          <p:cNvPr id="831492" name="Text Box 4"/>
          <p:cNvSpPr txBox="1">
            <a:spLocks noChangeArrowheads="1"/>
          </p:cNvSpPr>
          <p:nvPr/>
        </p:nvSpPr>
        <p:spPr bwMode="auto">
          <a:xfrm>
            <a:off x="0" y="1484313"/>
            <a:ext cx="9144000" cy="47926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i="1"/>
              <a:t>Objetivo:</a:t>
            </a:r>
            <a:r>
              <a:rPr lang="pt-BR" b="1"/>
              <a:t> Estudar 10 configurações de SILPF </a:t>
            </a:r>
            <a:r>
              <a:rPr lang="pt-BR" b="1">
                <a:sym typeface="Wingdings" pitchFamily="2" charset="2"/>
              </a:rPr>
              <a:t> </a:t>
            </a:r>
            <a:r>
              <a:rPr lang="pt-BR" b="1"/>
              <a:t>sustentabilidade (econômico, técnico, social e ambiental);</a:t>
            </a:r>
          </a:p>
          <a:p>
            <a:pPr>
              <a:spcBef>
                <a:spcPct val="50000"/>
              </a:spcBef>
            </a:pPr>
            <a:r>
              <a:rPr lang="pt-BR" b="1" i="1"/>
              <a:t>Local:</a:t>
            </a:r>
            <a:r>
              <a:rPr lang="pt-BR" b="1"/>
              <a:t> Fazenda Gamada, Nova Canaã do Norte, MT;</a:t>
            </a:r>
          </a:p>
          <a:p>
            <a:pPr>
              <a:spcBef>
                <a:spcPct val="50000"/>
              </a:spcBef>
            </a:pPr>
            <a:r>
              <a:rPr lang="pt-BR" b="1" i="1"/>
              <a:t>Bioma:</a:t>
            </a:r>
            <a:r>
              <a:rPr lang="pt-BR" b="1"/>
              <a:t> Amazônico (80% reserva legal);</a:t>
            </a:r>
          </a:p>
          <a:p>
            <a:pPr>
              <a:spcBef>
                <a:spcPct val="50000"/>
              </a:spcBef>
            </a:pPr>
            <a:r>
              <a:rPr lang="pt-BR" b="1" i="1"/>
              <a:t>Pluviometria:</a:t>
            </a:r>
            <a:r>
              <a:rPr lang="pt-BR" b="1"/>
              <a:t> favorável (~ 2.000 mm/ano com período seco nos meses de julho e agosto);</a:t>
            </a:r>
          </a:p>
          <a:p>
            <a:pPr>
              <a:spcBef>
                <a:spcPct val="50000"/>
              </a:spcBef>
            </a:pPr>
            <a:r>
              <a:rPr lang="pt-BR" b="1" i="1"/>
              <a:t>Solo:</a:t>
            </a:r>
            <a:r>
              <a:rPr lang="pt-BR" b="1"/>
              <a:t> Latossolo Vermelho-Amarelo distroférrico, textura média; baixa fertilidade natural;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Text Box 2"/>
          <p:cNvSpPr txBox="1">
            <a:spLocks noChangeArrowheads="1"/>
          </p:cNvSpPr>
          <p:nvPr/>
        </p:nvSpPr>
        <p:spPr bwMode="auto">
          <a:xfrm>
            <a:off x="395288" y="6078538"/>
            <a:ext cx="85328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chemeClr val="bg1"/>
                </a:solidFill>
                <a:latin typeface="Arial Black" pitchFamily="34" charset="0"/>
              </a:rPr>
              <a:t>- controle de pragas (bicho serrador??)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5328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chemeClr val="bg1"/>
                </a:solidFill>
                <a:latin typeface="Arial Black" pitchFamily="34" charset="0"/>
              </a:rPr>
              <a:t>- controle de pragas (maritacas ??)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5328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chemeClr val="bg1"/>
                </a:solidFill>
                <a:latin typeface="Arial Black" pitchFamily="34" charset="0"/>
              </a:rPr>
              <a:t>- folhas rendilhadas em eucalipto;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>
                <a:solidFill>
                  <a:srgbClr val="FF0000"/>
                </a:solidFill>
              </a:rPr>
              <a:t>PROBLEMAS DE IMPLATAÇÃO</a:t>
            </a:r>
          </a:p>
        </p:txBody>
      </p:sp>
      <p:sp>
        <p:nvSpPr>
          <p:cNvPr id="8028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4724400"/>
            <a:ext cx="9144000" cy="2089150"/>
          </a:xfrm>
          <a:solidFill>
            <a:srgbClr val="003300">
              <a:alpha val="52000"/>
            </a:srgbClr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2800" b="1">
                <a:solidFill>
                  <a:schemeClr val="bg1"/>
                </a:solidFill>
              </a:rPr>
              <a:t>FAIXA DA FLORESTA NO TRATAMENTO 9:</a:t>
            </a:r>
          </a:p>
          <a:p>
            <a:pPr>
              <a:lnSpc>
                <a:spcPct val="80000"/>
              </a:lnSpc>
            </a:pPr>
            <a:endParaRPr lang="pt-BR" sz="2800" b="1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pt-BR" sz="2400" b="1">
                <a:solidFill>
                  <a:schemeClr val="bg1"/>
                </a:solidFill>
              </a:rPr>
              <a:t>Espaçamento (4x3) m insuficiente (833 plantas/ha);</a:t>
            </a:r>
          </a:p>
          <a:p>
            <a:pPr>
              <a:lnSpc>
                <a:spcPct val="80000"/>
              </a:lnSpc>
            </a:pPr>
            <a:r>
              <a:rPr lang="pt-BR" sz="2400" b="1">
                <a:solidFill>
                  <a:schemeClr val="bg1"/>
                </a:solidFill>
              </a:rPr>
              <a:t>Sugestão atual: (5x4)m (500 plantas/ha) ou (6x3)m (555 plantas/ha) ou (6x4) m (416 plantas/ha);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>
                <a:solidFill>
                  <a:srgbClr val="FF0000"/>
                </a:solidFill>
              </a:rPr>
              <a:t>PROBLEMAS DE IMPLATAÇÃO</a:t>
            </a:r>
          </a:p>
        </p:txBody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724400"/>
            <a:ext cx="9144000" cy="2089150"/>
          </a:xfrm>
          <a:solidFill>
            <a:srgbClr val="003300">
              <a:alpha val="52000"/>
            </a:srgbClr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2800" b="1">
                <a:solidFill>
                  <a:schemeClr val="bg1"/>
                </a:solidFill>
              </a:rPr>
              <a:t>ESPAÇAMENTO ENTRE RENQUES NOS TRATAMENTO DE 1 A 8:</a:t>
            </a:r>
          </a:p>
          <a:p>
            <a:pPr>
              <a:lnSpc>
                <a:spcPct val="80000"/>
              </a:lnSpc>
            </a:pPr>
            <a:endParaRPr lang="pt-BR" sz="2800" b="1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pt-BR" sz="2400" b="1">
                <a:solidFill>
                  <a:schemeClr val="bg1"/>
                </a:solidFill>
              </a:rPr>
              <a:t>Espaçamento de 20 m insuficiente (18m + 1m +1m);</a:t>
            </a:r>
          </a:p>
          <a:p>
            <a:pPr>
              <a:lnSpc>
                <a:spcPct val="80000"/>
              </a:lnSpc>
            </a:pPr>
            <a:r>
              <a:rPr lang="pt-BR" sz="2400" b="1">
                <a:solidFill>
                  <a:schemeClr val="bg1"/>
                </a:solidFill>
              </a:rPr>
              <a:t>Sugestão atual: 18m + 2m +2m;</a:t>
            </a:r>
          </a:p>
        </p:txBody>
      </p:sp>
      <p:sp>
        <p:nvSpPr>
          <p:cNvPr id="805892" name="Line 4"/>
          <p:cNvSpPr>
            <a:spLocks noChangeShapeType="1"/>
          </p:cNvSpPr>
          <p:nvPr/>
        </p:nvSpPr>
        <p:spPr bwMode="auto">
          <a:xfrm>
            <a:off x="611188" y="3933825"/>
            <a:ext cx="7777162" cy="71438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05893" name="Text Box 5"/>
          <p:cNvSpPr txBox="1">
            <a:spLocks noChangeArrowheads="1"/>
          </p:cNvSpPr>
          <p:nvPr/>
        </p:nvSpPr>
        <p:spPr bwMode="auto">
          <a:xfrm>
            <a:off x="3563938" y="3500438"/>
            <a:ext cx="12239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>
                <a:solidFill>
                  <a:schemeClr val="bg1"/>
                </a:solidFill>
              </a:rPr>
              <a:t>20m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>
                <a:solidFill>
                  <a:srgbClr val="FF0000"/>
                </a:solidFill>
              </a:rPr>
              <a:t>PROBLEMAS DE IMPLATAÇÃO</a:t>
            </a:r>
          </a:p>
        </p:txBody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724400"/>
            <a:ext cx="9144000" cy="2089150"/>
          </a:xfrm>
          <a:solidFill>
            <a:srgbClr val="003300">
              <a:alpha val="52000"/>
            </a:srgbClr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2800" b="1">
                <a:solidFill>
                  <a:schemeClr val="bg1"/>
                </a:solidFill>
              </a:rPr>
              <a:t>ESPAÇAMENTO ENTRE LINHAS NOS TRATAMENTOS DE 3 AO 8:</a:t>
            </a:r>
          </a:p>
          <a:p>
            <a:pPr>
              <a:lnSpc>
                <a:spcPct val="80000"/>
              </a:lnSpc>
            </a:pPr>
            <a:endParaRPr lang="pt-BR" sz="2800" b="1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pt-BR" sz="2400" b="1">
                <a:solidFill>
                  <a:schemeClr val="bg1"/>
                </a:solidFill>
              </a:rPr>
              <a:t>Espaçamento de 3 m insuficiente;</a:t>
            </a:r>
          </a:p>
          <a:p>
            <a:pPr>
              <a:lnSpc>
                <a:spcPct val="80000"/>
              </a:lnSpc>
            </a:pPr>
            <a:r>
              <a:rPr lang="pt-BR" sz="2400" b="1">
                <a:solidFill>
                  <a:schemeClr val="bg1"/>
                </a:solidFill>
              </a:rPr>
              <a:t>Sugestão atual: 4m (melhor controle de plantas daninhas);</a:t>
            </a:r>
          </a:p>
        </p:txBody>
      </p:sp>
      <p:sp>
        <p:nvSpPr>
          <p:cNvPr id="806916" name="Line 4"/>
          <p:cNvSpPr>
            <a:spLocks noChangeShapeType="1"/>
          </p:cNvSpPr>
          <p:nvPr/>
        </p:nvSpPr>
        <p:spPr bwMode="auto">
          <a:xfrm flipV="1">
            <a:off x="2771775" y="4076700"/>
            <a:ext cx="295275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06917" name="Text Box 5"/>
          <p:cNvSpPr txBox="1">
            <a:spLocks noChangeArrowheads="1"/>
          </p:cNvSpPr>
          <p:nvPr/>
        </p:nvSpPr>
        <p:spPr bwMode="auto">
          <a:xfrm>
            <a:off x="3563938" y="3500438"/>
            <a:ext cx="12239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>
                <a:solidFill>
                  <a:schemeClr val="bg1"/>
                </a:solidFill>
              </a:rPr>
              <a:t>3m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ChangeArrowheads="1"/>
          </p:cNvSpPr>
          <p:nvPr/>
        </p:nvSpPr>
        <p:spPr bwMode="auto">
          <a:xfrm>
            <a:off x="1260475" y="2852738"/>
            <a:ext cx="6624638" cy="2592387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pt-BR" sz="2400" b="1">
                <a:latin typeface="Arial Black" pitchFamily="34" charset="0"/>
              </a:rPr>
              <a:t>Quebra de paradígma;</a:t>
            </a:r>
          </a:p>
          <a:p>
            <a:pPr algn="r">
              <a:buFont typeface="Wingdings" pitchFamily="2" charset="2"/>
              <a:buChar char="ü"/>
            </a:pPr>
            <a:r>
              <a:rPr lang="pt-BR" sz="2400" b="1">
                <a:latin typeface="Arial Black" pitchFamily="34" charset="0"/>
              </a:rPr>
              <a:t>Profissionais qualificados;</a:t>
            </a:r>
          </a:p>
          <a:p>
            <a:pPr algn="r">
              <a:buFont typeface="Wingdings" pitchFamily="2" charset="2"/>
              <a:buChar char="ü"/>
            </a:pPr>
            <a:r>
              <a:rPr lang="pt-BR" sz="2400" b="1">
                <a:latin typeface="Arial Black" pitchFamily="34" charset="0"/>
              </a:rPr>
              <a:t>Complexidade;</a:t>
            </a:r>
          </a:p>
          <a:p>
            <a:pPr algn="r">
              <a:buFont typeface="Wingdings" pitchFamily="2" charset="2"/>
              <a:buChar char="ü"/>
            </a:pPr>
            <a:r>
              <a:rPr lang="pt-BR" sz="2400" b="1">
                <a:latin typeface="Arial Black" pitchFamily="34" charset="0"/>
              </a:rPr>
              <a:t>Falta de produtos para o sistema;</a:t>
            </a:r>
          </a:p>
          <a:p>
            <a:pPr algn="r">
              <a:buFont typeface="Wingdings" pitchFamily="2" charset="2"/>
              <a:buChar char="ü"/>
            </a:pPr>
            <a:r>
              <a:rPr lang="pt-BR" sz="2400" b="1">
                <a:latin typeface="Arial Black" pitchFamily="34" charset="0"/>
              </a:rPr>
              <a:t>Trabalho e planejamento;</a:t>
            </a:r>
          </a:p>
          <a:p>
            <a:pPr algn="r">
              <a:buFont typeface="Wingdings" pitchFamily="2" charset="2"/>
              <a:buChar char="ü"/>
            </a:pPr>
            <a:r>
              <a:rPr lang="en-US" sz="2400" b="1">
                <a:latin typeface="Arial Black" pitchFamily="34" charset="0"/>
              </a:rPr>
              <a:t>Falta de recursos para investimento.</a:t>
            </a:r>
            <a:endParaRPr lang="pt-BR" sz="2400" b="1">
              <a:latin typeface="Arial Black" pitchFamily="34" charset="0"/>
            </a:endParaRPr>
          </a:p>
        </p:txBody>
      </p:sp>
      <p:sp>
        <p:nvSpPr>
          <p:cNvPr id="494597" name="Text Box 5"/>
          <p:cNvSpPr txBox="1">
            <a:spLocks noChangeArrowheads="1"/>
          </p:cNvSpPr>
          <p:nvPr/>
        </p:nvSpPr>
        <p:spPr bwMode="auto">
          <a:xfrm>
            <a:off x="755650" y="188913"/>
            <a:ext cx="7921625" cy="1920875"/>
          </a:xfrm>
          <a:prstGeom prst="rect">
            <a:avLst/>
          </a:prstGeom>
          <a:solidFill>
            <a:schemeClr val="bg1">
              <a:alpha val="69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4000" b="1"/>
              <a:t>PRINCIPAIS ENTRAVES NA IMPLANTAÇÃO E EXPANSÃO DA ILPF:</a:t>
            </a:r>
          </a:p>
        </p:txBody>
      </p:sp>
      <p:pic>
        <p:nvPicPr>
          <p:cNvPr id="494598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459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459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4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4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4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4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4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4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4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4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4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4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45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45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59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2000250" y="403225"/>
            <a:ext cx="7143750" cy="64928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pt-BR" sz="3600" b="1" i="1"/>
              <a:t>HISTÓRICO DA ÁREA:</a:t>
            </a:r>
          </a:p>
        </p:txBody>
      </p:sp>
      <p:pic>
        <p:nvPicPr>
          <p:cNvPr id="83251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717800"/>
            <a:ext cx="47879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251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9275" y="2719388"/>
            <a:ext cx="4784725" cy="358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32518" name="Text Box 6"/>
          <p:cNvSpPr txBox="1">
            <a:spLocks noChangeArrowheads="1"/>
          </p:cNvSpPr>
          <p:nvPr/>
        </p:nvSpPr>
        <p:spPr bwMode="auto">
          <a:xfrm>
            <a:off x="0" y="1268413"/>
            <a:ext cx="9144000" cy="1552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/>
              <a:t>Aberta a mais de 10 anos </a:t>
            </a:r>
            <a:r>
              <a:rPr lang="pt-BR" sz="2400" b="1">
                <a:sym typeface="Wingdings" pitchFamily="2" charset="2"/>
              </a:rPr>
              <a:t> </a:t>
            </a:r>
            <a:r>
              <a:rPr lang="pt-BR" sz="2400" b="1"/>
              <a:t>lavoura (arroz e soja) </a:t>
            </a:r>
            <a:r>
              <a:rPr lang="pt-BR" sz="2400" b="1">
                <a:sym typeface="Wingdings" pitchFamily="2" charset="2"/>
              </a:rPr>
              <a:t> pecuária (</a:t>
            </a:r>
            <a:r>
              <a:rPr lang="pt-BR" sz="2400" b="1" i="1">
                <a:sym typeface="Wingdings" pitchFamily="2" charset="2"/>
              </a:rPr>
              <a:t>B. brizanta </a:t>
            </a:r>
            <a:r>
              <a:rPr lang="pt-BR" sz="2400" b="1">
                <a:sym typeface="Wingdings" pitchFamily="2" charset="2"/>
              </a:rPr>
              <a:t>cv Xaraés) nos </a:t>
            </a:r>
            <a:r>
              <a:rPr lang="pt-BR" sz="2400" b="1"/>
              <a:t>últimos dois anos em solo não degradado fisicamente (apenas quimicamente) </a:t>
            </a:r>
            <a:r>
              <a:rPr lang="pt-BR" sz="2400" b="1">
                <a:sym typeface="Wingdings" pitchFamily="2" charset="2"/>
              </a:rPr>
              <a:t> viabilizou arroz em SPD</a:t>
            </a:r>
            <a:r>
              <a:rPr lang="pt-BR" sz="2400" b="1"/>
              <a:t>.</a:t>
            </a:r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7938" name="Picture 3" descr="Imagem 03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73025" y="-26988"/>
            <a:ext cx="9324975" cy="598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7939" name="Text Box 8"/>
          <p:cNvSpPr txBox="1">
            <a:spLocks noChangeArrowheads="1"/>
          </p:cNvSpPr>
          <p:nvPr/>
        </p:nvSpPr>
        <p:spPr bwMode="auto">
          <a:xfrm>
            <a:off x="7769225" y="5589588"/>
            <a:ext cx="14112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400" b="1">
                <a:latin typeface="Tahoma" pitchFamily="34" charset="0"/>
                <a:sym typeface="Wingdings" pitchFamily="2" charset="2"/>
              </a:rPr>
              <a:t>Porfírio, 2007</a:t>
            </a:r>
          </a:p>
        </p:txBody>
      </p:sp>
      <p:sp>
        <p:nvSpPr>
          <p:cNvPr id="807940" name="Text Box 4"/>
          <p:cNvSpPr txBox="1">
            <a:spLocks noChangeArrowheads="1"/>
          </p:cNvSpPr>
          <p:nvPr/>
        </p:nvSpPr>
        <p:spPr bwMode="auto">
          <a:xfrm>
            <a:off x="468313" y="5300663"/>
            <a:ext cx="223202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Paraná</a:t>
            </a: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07941" name="Imagem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4149725"/>
            <a:ext cx="2016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/>
          <p:cNvSpPr>
            <a:spLocks noChangeArrowheads="1"/>
          </p:cNvSpPr>
          <p:nvPr/>
        </p:nvSpPr>
        <p:spPr bwMode="auto">
          <a:xfrm>
            <a:off x="-381000" y="-285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816131" name="Picture 3" descr="A:\MVC-001F.JPG"/>
          <p:cNvPicPr>
            <a:picLocks noChangeAspect="1" noChangeArrowheads="1"/>
          </p:cNvPicPr>
          <p:nvPr/>
        </p:nvPicPr>
        <p:blipFill>
          <a:blip r:embed="rId3" r:link="rId4" cstate="email"/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</p:spPr>
      </p:pic>
      <p:sp>
        <p:nvSpPr>
          <p:cNvPr id="816132" name="Text Box 4"/>
          <p:cNvSpPr txBox="1">
            <a:spLocks noChangeArrowheads="1"/>
          </p:cNvSpPr>
          <p:nvPr/>
        </p:nvSpPr>
        <p:spPr bwMode="auto">
          <a:xfrm>
            <a:off x="1260475" y="1560513"/>
            <a:ext cx="7704138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pt-BR" sz="1600" b="1">
                <a:solidFill>
                  <a:schemeClr val="bg1"/>
                </a:solidFill>
              </a:rPr>
              <a:t>Pastagem + Eucalipto + Boi</a:t>
            </a:r>
          </a:p>
          <a:p>
            <a:pPr algn="ctr">
              <a:spcBef>
                <a:spcPct val="50000"/>
              </a:spcBef>
            </a:pPr>
            <a:r>
              <a:rPr lang="pt-BR" sz="1600" b="1">
                <a:solidFill>
                  <a:schemeClr val="bg1"/>
                </a:solidFill>
              </a:rPr>
              <a:t>                              Bovinocultura de corte (cria, recria e engorda)</a:t>
            </a:r>
          </a:p>
          <a:p>
            <a:pPr algn="ctr">
              <a:spcBef>
                <a:spcPct val="50000"/>
              </a:spcBef>
            </a:pPr>
            <a:r>
              <a:rPr lang="pt-BR" sz="1600" b="1">
                <a:solidFill>
                  <a:schemeClr val="bg1"/>
                </a:solidFill>
              </a:rPr>
              <a:t>                                         Cruzamento industrial (produção de novilho precoce)</a:t>
            </a:r>
          </a:p>
          <a:p>
            <a:pPr algn="ctr">
              <a:spcBef>
                <a:spcPct val="50000"/>
              </a:spcBef>
            </a:pPr>
            <a:r>
              <a:rPr lang="pt-BR" sz="1600" b="1">
                <a:solidFill>
                  <a:schemeClr val="bg1"/>
                </a:solidFill>
              </a:rPr>
              <a:t>                            Boi Verde (produzido exclusivamente à pasto)</a:t>
            </a:r>
          </a:p>
        </p:txBody>
      </p:sp>
      <p:sp>
        <p:nvSpPr>
          <p:cNvPr id="816133" name="Text Box 5"/>
          <p:cNvSpPr txBox="1">
            <a:spLocks noChangeArrowheads="1"/>
          </p:cNvSpPr>
          <p:nvPr/>
        </p:nvSpPr>
        <p:spPr bwMode="auto">
          <a:xfrm>
            <a:off x="7667625" y="6308725"/>
            <a:ext cx="1476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816134" name="Text Box 6"/>
          <p:cNvSpPr txBox="1">
            <a:spLocks noChangeArrowheads="1"/>
          </p:cNvSpPr>
          <p:nvPr/>
        </p:nvSpPr>
        <p:spPr bwMode="auto">
          <a:xfrm>
            <a:off x="7019925" y="6021388"/>
            <a:ext cx="21240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b="1">
                <a:solidFill>
                  <a:schemeClr val="bg1"/>
                </a:solidFill>
                <a:latin typeface="Times New Roman" pitchFamily="18" charset="0"/>
              </a:rPr>
              <a:t>Foto:Votorantim Metais</a:t>
            </a:r>
          </a:p>
          <a:p>
            <a:pPr>
              <a:spcBef>
                <a:spcPct val="50000"/>
              </a:spcBef>
            </a:pPr>
            <a:r>
              <a:rPr lang="pt-BR" sz="1200" b="1">
                <a:solidFill>
                  <a:schemeClr val="bg1"/>
                </a:solidFill>
                <a:latin typeface="Times New Roman" pitchFamily="18" charset="0"/>
              </a:rPr>
              <a:t>    Paracatu-MG</a:t>
            </a:r>
          </a:p>
        </p:txBody>
      </p:sp>
      <p:pic>
        <p:nvPicPr>
          <p:cNvPr id="816135" name="Imagem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" y="-3175"/>
            <a:ext cx="2016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8180" name="Picture 4" descr="MVC-004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8181" name="Text Box 5"/>
          <p:cNvSpPr txBox="1">
            <a:spLocks noChangeArrowheads="1"/>
          </p:cNvSpPr>
          <p:nvPr/>
        </p:nvSpPr>
        <p:spPr bwMode="auto">
          <a:xfrm>
            <a:off x="7380288" y="6335713"/>
            <a:ext cx="19446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b="1">
                <a:solidFill>
                  <a:schemeClr val="bg1"/>
                </a:solidFill>
                <a:latin typeface="Times New Roman" pitchFamily="18" charset="0"/>
              </a:rPr>
              <a:t>Foto:Votorantim Metais</a:t>
            </a:r>
          </a:p>
          <a:p>
            <a:pPr>
              <a:spcBef>
                <a:spcPct val="50000"/>
              </a:spcBef>
            </a:pPr>
            <a:r>
              <a:rPr lang="pt-BR" sz="1200" b="1">
                <a:solidFill>
                  <a:schemeClr val="bg1"/>
                </a:solidFill>
                <a:latin typeface="Times New Roman" pitchFamily="18" charset="0"/>
              </a:rPr>
              <a:t>           Vazante-MG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6" name="Text Box 4"/>
          <p:cNvSpPr txBox="1">
            <a:spLocks noChangeArrowheads="1"/>
          </p:cNvSpPr>
          <p:nvPr/>
        </p:nvSpPr>
        <p:spPr bwMode="auto">
          <a:xfrm>
            <a:off x="5076825" y="5653088"/>
            <a:ext cx="3995738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solidFill>
                  <a:schemeClr val="bg1"/>
                </a:solidFill>
              </a:rPr>
              <a:t>Alto Araguaia (MT)</a:t>
            </a:r>
          </a:p>
          <a:p>
            <a:pPr>
              <a:spcBef>
                <a:spcPct val="50000"/>
              </a:spcBef>
            </a:pPr>
            <a:r>
              <a:rPr lang="pt-BR" b="1">
                <a:solidFill>
                  <a:schemeClr val="bg1"/>
                </a:solidFill>
              </a:rPr>
              <a:t>400ha – Solo arenoso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2000250" y="260350"/>
            <a:ext cx="7143750" cy="9366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pt-BR" b="1"/>
              <a:t>PLANTIO DAS ESPÉCIES FLORESTAIS E CULTIVO DO ARROZ NO SPD:</a:t>
            </a:r>
          </a:p>
        </p:txBody>
      </p:sp>
      <p:pic>
        <p:nvPicPr>
          <p:cNvPr id="833542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341438"/>
            <a:ext cx="4572000" cy="342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3543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3" y="1341438"/>
            <a:ext cx="4643437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3544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113088"/>
            <a:ext cx="4356100" cy="326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3545" name="Picture 9" descr="19022009270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4513" y="2789238"/>
            <a:ext cx="4789487" cy="3592512"/>
          </a:xfrm>
          <a:prstGeom prst="rect">
            <a:avLst/>
          </a:prstGeom>
          <a:noFill/>
        </p:spPr>
      </p:pic>
      <p:sp>
        <p:nvSpPr>
          <p:cNvPr id="833546" name="Text Box 10"/>
          <p:cNvSpPr txBox="1">
            <a:spLocks noChangeArrowheads="1"/>
          </p:cNvSpPr>
          <p:nvPr/>
        </p:nvSpPr>
        <p:spPr bwMode="auto">
          <a:xfrm>
            <a:off x="0" y="1862138"/>
            <a:ext cx="9144000" cy="250348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- dessecação sequencial em dez/2008;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chemeClr val="bg1"/>
                </a:solidFill>
              </a:rPr>
              <a:t> espécies florestais: uso de sub-solador com 3 hastes (0,5m) e plantio manual;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chemeClr val="bg1"/>
                </a:solidFill>
              </a:rPr>
              <a:t> arroz: SPD com plantadeira de soja (0,45 m);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chemeClr val="bg1"/>
                </a:solidFill>
              </a:rPr>
              <a:t> operações simultâneas realizadas em 11 e 12/01/2009;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Text Box 2"/>
          <p:cNvSpPr txBox="1">
            <a:spLocks noChangeArrowheads="1"/>
          </p:cNvSpPr>
          <p:nvPr/>
        </p:nvSpPr>
        <p:spPr bwMode="auto">
          <a:xfrm>
            <a:off x="5076825" y="5653088"/>
            <a:ext cx="3995738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solidFill>
                  <a:schemeClr val="bg1"/>
                </a:solidFill>
              </a:rPr>
              <a:t>Pres. Prudente (SP)</a:t>
            </a:r>
          </a:p>
          <a:p>
            <a:pPr>
              <a:spcBef>
                <a:spcPct val="50000"/>
              </a:spcBef>
            </a:pPr>
            <a:r>
              <a:rPr lang="pt-BR" b="1">
                <a:solidFill>
                  <a:schemeClr val="bg1"/>
                </a:solidFill>
              </a:rPr>
              <a:t>50ha – Solo arenoso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50000">
              <a:srgbClr val="CCFFCC">
                <a:gamma/>
                <a:tint val="15686"/>
                <a:invGamma/>
              </a:srgbClr>
            </a:gs>
            <a:gs pos="100000">
              <a:srgbClr val="CC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Text Box 2"/>
          <p:cNvSpPr txBox="1">
            <a:spLocks noChangeArrowheads="1"/>
          </p:cNvSpPr>
          <p:nvPr/>
        </p:nvSpPr>
        <p:spPr bwMode="auto">
          <a:xfrm>
            <a:off x="179388" y="333375"/>
            <a:ext cx="8763000" cy="1092200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>
                <a:latin typeface="Arial Black" pitchFamily="34" charset="0"/>
              </a:rPr>
              <a:t>PARCEIRO PRIVADO NO PROJETO DE TT-ILPF NO BRASIL:</a:t>
            </a:r>
          </a:p>
        </p:txBody>
      </p:sp>
      <p:sp>
        <p:nvSpPr>
          <p:cNvPr id="611331" name="Rectangle 3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61133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492375"/>
            <a:ext cx="8353425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1335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9" name="Text Box 7"/>
          <p:cNvSpPr txBox="1">
            <a:spLocks noChangeArrowheads="1"/>
          </p:cNvSpPr>
          <p:nvPr/>
        </p:nvSpPr>
        <p:spPr bwMode="auto">
          <a:xfrm>
            <a:off x="611188" y="692150"/>
            <a:ext cx="8064500" cy="1104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/>
              <a:t>PARCEIROS LOCAIS EM NOVA CANAÃ DO NORTE (MT):</a:t>
            </a:r>
            <a:endParaRPr lang="pt-BR" sz="3200" b="1"/>
          </a:p>
        </p:txBody>
      </p:sp>
      <p:pic>
        <p:nvPicPr>
          <p:cNvPr id="71476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800" y="2343150"/>
            <a:ext cx="8243888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4761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4762" name="Picture 10" descr="Logotipo_da_Flora_Ação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4508500"/>
            <a:ext cx="2592388" cy="781050"/>
          </a:xfrm>
          <a:prstGeom prst="rect">
            <a:avLst/>
          </a:prstGeom>
          <a:noFill/>
        </p:spPr>
      </p:pic>
      <p:pic>
        <p:nvPicPr>
          <p:cNvPr id="714763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475" y="4437063"/>
            <a:ext cx="20875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Text Box 2"/>
          <p:cNvSpPr txBox="1">
            <a:spLocks noChangeArrowheads="1"/>
          </p:cNvSpPr>
          <p:nvPr/>
        </p:nvSpPr>
        <p:spPr bwMode="auto">
          <a:xfrm>
            <a:off x="2051050" y="3213100"/>
            <a:ext cx="3889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sp>
        <p:nvSpPr>
          <p:cNvPr id="836611" name="CaixaDeTexto 1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pt-BR" sz="800" b="1">
              <a:solidFill>
                <a:schemeClr val="bg1"/>
              </a:solidFill>
              <a:cs typeface="Arial" pitchFamily="34" charset="0"/>
            </a:endParaRPr>
          </a:p>
          <a:p>
            <a:pPr algn="r" eaLnBrk="0" hangingPunct="0"/>
            <a:r>
              <a:rPr lang="pt-BR" sz="3200" b="1">
                <a:solidFill>
                  <a:schemeClr val="bg1"/>
                </a:solidFill>
                <a:cs typeface="Arial" pitchFamily="34" charset="0"/>
              </a:rPr>
              <a:t>URT Nova Canaã do Norte, MT.</a:t>
            </a:r>
          </a:p>
          <a:p>
            <a:pPr algn="ctr" eaLnBrk="0" hangingPunct="0"/>
            <a:endParaRPr lang="pt-BR" sz="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36612" name="CaixaDeTexto 13"/>
          <p:cNvSpPr txBox="1">
            <a:spLocks noChangeArrowheads="1"/>
          </p:cNvSpPr>
          <p:nvPr/>
        </p:nvSpPr>
        <p:spPr bwMode="auto">
          <a:xfrm>
            <a:off x="-34925" y="4343400"/>
            <a:ext cx="9144000" cy="247015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pt-BR" sz="800" b="1">
              <a:solidFill>
                <a:schemeClr val="bg1"/>
              </a:solidFill>
              <a:cs typeface="Arial" pitchFamily="34" charset="0"/>
            </a:endParaRPr>
          </a:p>
          <a:p>
            <a:pPr algn="r" eaLnBrk="0" hangingPunct="0"/>
            <a:r>
              <a:rPr lang="pt-BR" sz="3200" b="1">
                <a:solidFill>
                  <a:schemeClr val="bg1"/>
                </a:solidFill>
                <a:cs typeface="Arial" pitchFamily="34" charset="0"/>
              </a:rPr>
              <a:t>MUITO OBRIGADO!</a:t>
            </a:r>
          </a:p>
          <a:p>
            <a:pPr algn="r" eaLnBrk="0" hangingPunct="0"/>
            <a:r>
              <a:rPr lang="en-US" sz="3200" b="1" i="1">
                <a:solidFill>
                  <a:schemeClr val="bg1"/>
                </a:solidFill>
                <a:cs typeface="Arial" pitchFamily="34" charset="0"/>
              </a:rPr>
              <a:t>Flávio Jesus Wruck</a:t>
            </a:r>
          </a:p>
          <a:p>
            <a:pPr algn="r" eaLnBrk="0" hangingPunct="0"/>
            <a:r>
              <a:rPr lang="en-US" b="1" i="1">
                <a:solidFill>
                  <a:schemeClr val="bg1"/>
                </a:solidFill>
                <a:cs typeface="Arial" pitchFamily="34" charset="0"/>
              </a:rPr>
              <a:t>Pesquisador Embrapa Arroz e Feijão</a:t>
            </a:r>
          </a:p>
          <a:p>
            <a:pPr algn="r" eaLnBrk="0" hangingPunct="0"/>
            <a:r>
              <a:rPr lang="en-US" b="1" i="1">
                <a:solidFill>
                  <a:schemeClr val="bg1"/>
                </a:solidFill>
                <a:cs typeface="Arial" pitchFamily="34" charset="0"/>
                <a:hlinkClick r:id="rId3"/>
              </a:rPr>
              <a:t>fjwruck@cnpaf.embrapa.br</a:t>
            </a:r>
            <a:endParaRPr lang="en-US" b="1" i="1">
              <a:solidFill>
                <a:schemeClr val="bg1"/>
              </a:solidFill>
              <a:cs typeface="Arial" pitchFamily="34" charset="0"/>
            </a:endParaRPr>
          </a:p>
          <a:p>
            <a:pPr algn="r" eaLnBrk="0" hangingPunct="0"/>
            <a:r>
              <a:rPr lang="en-US" b="1" i="1">
                <a:solidFill>
                  <a:schemeClr val="bg1"/>
                </a:solidFill>
                <a:cs typeface="Arial" pitchFamily="34" charset="0"/>
              </a:rPr>
              <a:t>(66) 3532-6287</a:t>
            </a:r>
            <a:endParaRPr lang="pt-BR" b="1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836613" name="Picture 5" descr="Logo iLPF_Vaz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00113" cy="741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5474" name="Picture 2" descr="12-01-2009 (1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45475" name="Imagem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805488"/>
            <a:ext cx="865188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5476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sign padrão">
  <a:themeElements>
    <a:clrScheme name="2_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sign padrão">
  <a:themeElements>
    <a:clrScheme name="3_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sign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Tema do Office">
  <a:themeElements>
    <a:clrScheme name="3_Tema do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Tema do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Tema do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8177</TotalTime>
  <Words>3278</Words>
  <Application>Microsoft Office PowerPoint</Application>
  <PresentationFormat>Apresentação na tela (4:3)</PresentationFormat>
  <Paragraphs>632</Paragraphs>
  <Slides>83</Slides>
  <Notes>24</Notes>
  <HiddenSlides>0</HiddenSlides>
  <MMClips>0</MMClips>
  <ScaleCrop>false</ScaleCrop>
  <HeadingPairs>
    <vt:vector size="8" baseType="variant">
      <vt:variant>
        <vt:lpstr>Fontes usadas</vt:lpstr>
      </vt:variant>
      <vt:variant>
        <vt:i4>10</vt:i4>
      </vt:variant>
      <vt:variant>
        <vt:lpstr>Tema</vt:lpstr>
      </vt:variant>
      <vt:variant>
        <vt:i4>5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83</vt:i4>
      </vt:variant>
    </vt:vector>
  </HeadingPairs>
  <TitlesOfParts>
    <vt:vector size="99" baseType="lpstr">
      <vt:lpstr>Arial</vt:lpstr>
      <vt:lpstr>Times New Roman</vt:lpstr>
      <vt:lpstr>Calibri</vt:lpstr>
      <vt:lpstr>Futura XBlk BT</vt:lpstr>
      <vt:lpstr>Arial Black</vt:lpstr>
      <vt:lpstr>Comic Sans MS</vt:lpstr>
      <vt:lpstr>Myriad Pro</vt:lpstr>
      <vt:lpstr>Wingdings</vt:lpstr>
      <vt:lpstr>Century Gothic</vt:lpstr>
      <vt:lpstr>Tahoma</vt:lpstr>
      <vt:lpstr>Design padrão</vt:lpstr>
      <vt:lpstr>2_Design padrão</vt:lpstr>
      <vt:lpstr>Tema do Office</vt:lpstr>
      <vt:lpstr>3_Design padrão</vt:lpstr>
      <vt:lpstr>3_Tema do Office</vt:lpstr>
      <vt:lpstr>Planilha do Microsoft Office Excel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RESULTADOS TÉCNICO E ECONÔMICO DO 1O ANO AGRÍCOLA (2009-10):</vt:lpstr>
      <vt:lpstr>Slide 43</vt:lpstr>
      <vt:lpstr>Slide 44</vt:lpstr>
      <vt:lpstr>Problemas com a colheita?? Nenhum!!</vt:lpstr>
      <vt:lpstr>BRS MONARCA Produtividade: 60 scs/ha Inteiros: 61% Engenho: 72% Receita: R$ 2.040,00 (R$ 34,00/sc)  Obs.: área útil de lavoura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PRINCIPAIS DESAFIOS:</vt:lpstr>
      <vt:lpstr>Slide 60</vt:lpstr>
      <vt:lpstr>Slide 61</vt:lpstr>
      <vt:lpstr>Slide 62</vt:lpstr>
      <vt:lpstr>Slide 63</vt:lpstr>
      <vt:lpstr>Slide 64</vt:lpstr>
      <vt:lpstr>Slide 65</vt:lpstr>
      <vt:lpstr>PROBLEMAS DE IMPLATAÇÃO</vt:lpstr>
      <vt:lpstr>PROBLEMAS DE IMPLATAÇÃO</vt:lpstr>
      <vt:lpstr>PROBLEMAS DE IMPLATAÇÃO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12º SEMINÁRIO DA CULTURA DO ARROZ E DIA DE CAMPO: ARROZ DE TERRAS ALTAS NA ROTAÇÃO DE CULTURAS</dc:title>
  <dc:creator>Usuario</dc:creator>
  <cp:lastModifiedBy>Usuário</cp:lastModifiedBy>
  <cp:revision>329</cp:revision>
  <dcterms:created xsi:type="dcterms:W3CDTF">2006-09-24T16:00:16Z</dcterms:created>
  <dcterms:modified xsi:type="dcterms:W3CDTF">2010-05-17T19:00:43Z</dcterms:modified>
</cp:coreProperties>
</file>